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11309350" cx="20104100"/>
  <p:notesSz cx="20104100" cy="11309350"/>
  <p:embeddedFontLst>
    <p:embeddedFont>
      <p:font typeface="Roboto"/>
      <p:regular r:id="rId40"/>
      <p:bold r:id="rId41"/>
      <p:italic r:id="rId42"/>
      <p:boldItalic r:id="rId43"/>
    </p:embeddedFont>
    <p:embeddedFont>
      <p:font typeface="Garamond"/>
      <p:regular r:id="rId44"/>
      <p:bold r:id="rId45"/>
      <p:italic r:id="rId46"/>
      <p:boldItalic r:id="rId47"/>
    </p:embeddedFont>
    <p:embeddedFont>
      <p:font typeface="Noto Sans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EB Garamond"/>
      <p:bold r:id="rId56"/>
      <p:boldItalic r:id="rId57"/>
    </p:embeddedFont>
    <p:embeddedFont>
      <p:font typeface="Century Schoolbook"/>
      <p:regular r:id="rId58"/>
      <p:bold r:id="rId59"/>
      <p:italic r:id="rId60"/>
      <p:boldItalic r:id="rId61"/>
    </p:embeddedFont>
    <p:embeddedFont>
      <p:font typeface="Itim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3" roundtripDataSignature="AMtx7mgYbwZvbld6qjwLN4cv9g0GZ6fD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Garamond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Garamond-italic.fntdata"/><Relationship Id="rId45" Type="http://schemas.openxmlformats.org/officeDocument/2006/relationships/font" Target="fonts/Garamon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otoSans-regular.fntdata"/><Relationship Id="rId47" Type="http://schemas.openxmlformats.org/officeDocument/2006/relationships/font" Target="fonts/Garamond-boldItalic.fntdata"/><Relationship Id="rId49" Type="http://schemas.openxmlformats.org/officeDocument/2006/relationships/font" Target="fonts/Noto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tim-regular.fntdata"/><Relationship Id="rId61" Type="http://schemas.openxmlformats.org/officeDocument/2006/relationships/font" Target="fonts/CenturySchoolbook-boldItalic.fntdata"/><Relationship Id="rId20" Type="http://schemas.openxmlformats.org/officeDocument/2006/relationships/slide" Target="slides/slide14.xml"/><Relationship Id="rId63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enturySchoolbook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otoSans-boldItalic.fntdata"/><Relationship Id="rId50" Type="http://schemas.openxmlformats.org/officeDocument/2006/relationships/font" Target="fonts/NotoSans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7.xml"/><Relationship Id="rId57" Type="http://schemas.openxmlformats.org/officeDocument/2006/relationships/font" Target="fonts/EBGaramond-boldItalic.fntdata"/><Relationship Id="rId12" Type="http://schemas.openxmlformats.org/officeDocument/2006/relationships/slide" Target="slides/slide6.xml"/><Relationship Id="rId56" Type="http://schemas.openxmlformats.org/officeDocument/2006/relationships/font" Target="fonts/EBGaramond-bold.fntdata"/><Relationship Id="rId15" Type="http://schemas.openxmlformats.org/officeDocument/2006/relationships/slide" Target="slides/slide9.xml"/><Relationship Id="rId59" Type="http://schemas.openxmlformats.org/officeDocument/2006/relationships/font" Target="fonts/CenturySchoolbook-bold.fntdata"/><Relationship Id="rId14" Type="http://schemas.openxmlformats.org/officeDocument/2006/relationships/slide" Target="slides/slide8.xml"/><Relationship Id="rId58" Type="http://schemas.openxmlformats.org/officeDocument/2006/relationships/font" Target="fonts/CenturySchoolbook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5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5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7cf28c30d_0_233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187cf28c30d_0_233:notes"/>
          <p:cNvSpPr/>
          <p:nvPr>
            <p:ph idx="2" type="sldImg"/>
          </p:nvPr>
        </p:nvSpPr>
        <p:spPr>
          <a:xfrm>
            <a:off x="3351813" y="848201"/>
            <a:ext cx="13402500" cy="424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87cf28c30d_0_121:notes"/>
          <p:cNvSpPr/>
          <p:nvPr>
            <p:ph idx="2" type="sldImg"/>
          </p:nvPr>
        </p:nvSpPr>
        <p:spPr>
          <a:xfrm>
            <a:off x="1118401" y="848201"/>
            <a:ext cx="17868900" cy="424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7" name="Google Shape;307;g187cf28c30d_0_121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2100" lIns="184250" spcFirstLastPara="1" rIns="184250" wrap="square" tIns="92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2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7cf28c30d_0_247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87cf28c30d_0_247:notes"/>
          <p:cNvSpPr/>
          <p:nvPr>
            <p:ph idx="2" type="sldImg"/>
          </p:nvPr>
        </p:nvSpPr>
        <p:spPr>
          <a:xfrm>
            <a:off x="3351813" y="848201"/>
            <a:ext cx="13402500" cy="424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830ec7d147_0_95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250" lIns="184250" spcFirstLastPara="1" rIns="184250" wrap="square" tIns="18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69" name="Google Shape;369;g1830ec7d147_0_95:notes"/>
          <p:cNvSpPr/>
          <p:nvPr>
            <p:ph idx="2" type="sldImg"/>
          </p:nvPr>
        </p:nvSpPr>
        <p:spPr>
          <a:xfrm>
            <a:off x="3351813" y="848201"/>
            <a:ext cx="13402500" cy="424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830ec7d147_0_116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250" lIns="184250" spcFirstLastPara="1" rIns="184250" wrap="square" tIns="18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91" name="Google Shape;391;g1830ec7d147_0_116:notes"/>
          <p:cNvSpPr/>
          <p:nvPr>
            <p:ph idx="2" type="sldImg"/>
          </p:nvPr>
        </p:nvSpPr>
        <p:spPr>
          <a:xfrm>
            <a:off x="3351813" y="848201"/>
            <a:ext cx="13402500" cy="424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30ec7d147_0_136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2100" lIns="184250" spcFirstLastPara="1" rIns="184250" wrap="square" tIns="92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2" name="Google Shape;412;g1830ec7d147_0_136:notes"/>
          <p:cNvSpPr/>
          <p:nvPr>
            <p:ph idx="2" type="sldImg"/>
          </p:nvPr>
        </p:nvSpPr>
        <p:spPr>
          <a:xfrm>
            <a:off x="5026378" y="848201"/>
            <a:ext cx="10051200" cy="424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7cf28c30d_0_214:notes"/>
          <p:cNvSpPr/>
          <p:nvPr>
            <p:ph idx="2" type="sldImg"/>
          </p:nvPr>
        </p:nvSpPr>
        <p:spPr>
          <a:xfrm>
            <a:off x="1118401" y="848201"/>
            <a:ext cx="17868900" cy="424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0" name="Google Shape;420;g187cf28c30d_0_214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2100" lIns="184250" spcFirstLastPara="1" rIns="184250" wrap="square" tIns="92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87cf28c30d_0_225:notes"/>
          <p:cNvSpPr/>
          <p:nvPr>
            <p:ph idx="2" type="sldImg"/>
          </p:nvPr>
        </p:nvSpPr>
        <p:spPr>
          <a:xfrm>
            <a:off x="6281738" y="847725"/>
            <a:ext cx="75405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87cf28c30d_0_225:notes"/>
          <p:cNvSpPr txBox="1"/>
          <p:nvPr>
            <p:ph idx="1" type="body"/>
          </p:nvPr>
        </p:nvSpPr>
        <p:spPr>
          <a:xfrm>
            <a:off x="2009775" y="5372100"/>
            <a:ext cx="16084500" cy="508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87cf28c30d_0_225:notes"/>
          <p:cNvSpPr txBox="1"/>
          <p:nvPr>
            <p:ph idx="12" type="sldNum"/>
          </p:nvPr>
        </p:nvSpPr>
        <p:spPr>
          <a:xfrm>
            <a:off x="11387138" y="10742613"/>
            <a:ext cx="8712300" cy="565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9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9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7cf28c30d_0_270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87cf28c30d_0_270:notes"/>
          <p:cNvSpPr/>
          <p:nvPr>
            <p:ph idx="2" type="sldImg"/>
          </p:nvPr>
        </p:nvSpPr>
        <p:spPr>
          <a:xfrm>
            <a:off x="3351819" y="848201"/>
            <a:ext cx="13402500" cy="424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0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51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1:notes"/>
          <p:cNvSpPr txBox="1"/>
          <p:nvPr>
            <p:ph idx="12" type="sldNum"/>
          </p:nvPr>
        </p:nvSpPr>
        <p:spPr>
          <a:xfrm>
            <a:off x="11387138" y="10742613"/>
            <a:ext cx="8712200" cy="565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830ec7d147_0_223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830ec7d147_0_223:notes"/>
          <p:cNvSpPr/>
          <p:nvPr>
            <p:ph idx="2" type="sldImg"/>
          </p:nvPr>
        </p:nvSpPr>
        <p:spPr>
          <a:xfrm>
            <a:off x="3351813" y="848201"/>
            <a:ext cx="13402500" cy="424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3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7cf28c30d_0_305:notes"/>
          <p:cNvSpPr/>
          <p:nvPr>
            <p:ph idx="2" type="sldImg"/>
          </p:nvPr>
        </p:nvSpPr>
        <p:spPr>
          <a:xfrm>
            <a:off x="1118070" y="848201"/>
            <a:ext cx="17870100" cy="424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87cf28c30d_0_305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250" lIns="184250" spcFirstLastPara="1" rIns="184250" wrap="square" tIns="18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87cf28c30d_0_206:notes"/>
          <p:cNvSpPr/>
          <p:nvPr>
            <p:ph idx="2" type="sldImg"/>
          </p:nvPr>
        </p:nvSpPr>
        <p:spPr>
          <a:xfrm>
            <a:off x="1118070" y="848201"/>
            <a:ext cx="17870100" cy="424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87cf28c30d_0_206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250" lIns="184250" spcFirstLastPara="1" rIns="184250" wrap="square" tIns="18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/>
          <p:nvPr>
            <p:ph idx="1" type="body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:notes"/>
          <p:cNvSpPr/>
          <p:nvPr>
            <p:ph idx="2" type="sldImg"/>
          </p:nvPr>
        </p:nvSpPr>
        <p:spPr>
          <a:xfrm>
            <a:off x="6281738" y="847725"/>
            <a:ext cx="7540625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页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0"/>
          <p:cNvSpPr txBox="1"/>
          <p:nvPr>
            <p:ph type="title"/>
          </p:nvPr>
        </p:nvSpPr>
        <p:spPr>
          <a:xfrm>
            <a:off x="1104678" y="2"/>
            <a:ext cx="17892126" cy="1696401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60"/>
          <p:cNvSpPr txBox="1"/>
          <p:nvPr>
            <p:ph idx="10" type="dt"/>
          </p:nvPr>
        </p:nvSpPr>
        <p:spPr>
          <a:xfrm>
            <a:off x="8907231" y="10290986"/>
            <a:ext cx="2289638" cy="340338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60"/>
          <p:cNvSpPr txBox="1"/>
          <p:nvPr>
            <p:ph idx="11" type="ftr"/>
          </p:nvPr>
        </p:nvSpPr>
        <p:spPr>
          <a:xfrm>
            <a:off x="1104678" y="10290986"/>
            <a:ext cx="6827019" cy="340338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60"/>
          <p:cNvSpPr txBox="1"/>
          <p:nvPr>
            <p:ph idx="12" type="sldNum"/>
          </p:nvPr>
        </p:nvSpPr>
        <p:spPr>
          <a:xfrm>
            <a:off x="14198519" y="10290986"/>
            <a:ext cx="4798284" cy="340338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830ec7d147_0_217"/>
          <p:cNvSpPr txBox="1"/>
          <p:nvPr>
            <p:ph type="title"/>
          </p:nvPr>
        </p:nvSpPr>
        <p:spPr>
          <a:xfrm>
            <a:off x="1005205" y="452898"/>
            <a:ext cx="180936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75" lIns="150775" spcFirstLastPara="1" rIns="150775" wrap="square" tIns="75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830ec7d147_0_217"/>
          <p:cNvSpPr txBox="1"/>
          <p:nvPr>
            <p:ph idx="1" type="body"/>
          </p:nvPr>
        </p:nvSpPr>
        <p:spPr>
          <a:xfrm>
            <a:off x="1005205" y="2638849"/>
            <a:ext cx="18093600" cy="7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75" lIns="150775" spcFirstLastPara="1" rIns="150775" wrap="square" tIns="753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830ec7d147_0_217"/>
          <p:cNvSpPr txBox="1"/>
          <p:nvPr>
            <p:ph idx="10" type="dt"/>
          </p:nvPr>
        </p:nvSpPr>
        <p:spPr>
          <a:xfrm>
            <a:off x="1005205" y="10298839"/>
            <a:ext cx="46908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75" lIns="150775" spcFirstLastPara="1" rIns="150775" wrap="square" tIns="75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g1830ec7d147_0_217"/>
          <p:cNvSpPr txBox="1"/>
          <p:nvPr>
            <p:ph idx="11" type="ftr"/>
          </p:nvPr>
        </p:nvSpPr>
        <p:spPr>
          <a:xfrm>
            <a:off x="6868901" y="10298839"/>
            <a:ext cx="63663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75" lIns="150775" spcFirstLastPara="1" rIns="150775" wrap="square" tIns="75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g1830ec7d147_0_217"/>
          <p:cNvSpPr txBox="1"/>
          <p:nvPr>
            <p:ph idx="12" type="sldNum"/>
          </p:nvPr>
        </p:nvSpPr>
        <p:spPr>
          <a:xfrm>
            <a:off x="14407938" y="10298839"/>
            <a:ext cx="46908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75" lIns="150775" spcFirstLastPara="1" rIns="150775" wrap="square" tIns="753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87cf28c30d_0_201"/>
          <p:cNvSpPr txBox="1"/>
          <p:nvPr>
            <p:ph type="ctrTitle"/>
          </p:nvPr>
        </p:nvSpPr>
        <p:spPr>
          <a:xfrm>
            <a:off x="685325" y="1637145"/>
            <a:ext cx="18733500" cy="45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01025" lIns="201025" spcFirstLastPara="1" rIns="201025" wrap="square" tIns="2010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9pPr>
          </a:lstStyle>
          <a:p/>
        </p:txBody>
      </p:sp>
      <p:sp>
        <p:nvSpPr>
          <p:cNvPr id="64" name="Google Shape;64;g187cf28c30d_0_201"/>
          <p:cNvSpPr txBox="1"/>
          <p:nvPr>
            <p:ph idx="1" type="subTitle"/>
          </p:nvPr>
        </p:nvSpPr>
        <p:spPr>
          <a:xfrm>
            <a:off x="685307" y="6231576"/>
            <a:ext cx="187335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5" name="Google Shape;65;g187cf28c30d_0_201"/>
          <p:cNvSpPr txBox="1"/>
          <p:nvPr>
            <p:ph idx="12" type="sldNum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25" lIns="201025" spcFirstLastPara="1" rIns="201025" wrap="square" tIns="2010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6"/>
          <p:cNvSpPr txBox="1"/>
          <p:nvPr>
            <p:ph type="title"/>
          </p:nvPr>
        </p:nvSpPr>
        <p:spPr>
          <a:xfrm>
            <a:off x="3986516" y="1974330"/>
            <a:ext cx="12131066" cy="912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6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1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1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1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2"/>
          <p:cNvSpPr txBox="1"/>
          <p:nvPr>
            <p:ph type="title"/>
          </p:nvPr>
        </p:nvSpPr>
        <p:spPr>
          <a:xfrm>
            <a:off x="3986516" y="1974330"/>
            <a:ext cx="12131066" cy="912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2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2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3"/>
          <p:cNvSpPr txBox="1"/>
          <p:nvPr>
            <p:ph type="title"/>
          </p:nvPr>
        </p:nvSpPr>
        <p:spPr>
          <a:xfrm>
            <a:off x="3986516" y="1974330"/>
            <a:ext cx="12131066" cy="912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3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3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3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1">
  <p:cSld name="Title Slide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2">
  <p:cSld name="Title Slide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3">
  <p:cSld name="Title Slide_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/>
          <p:nvPr>
            <p:ph type="title"/>
          </p:nvPr>
        </p:nvSpPr>
        <p:spPr>
          <a:xfrm>
            <a:off x="3986516" y="1974330"/>
            <a:ext cx="12131066" cy="912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800" u="none" cap="none" strike="noStrik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4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4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4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4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11" Type="http://schemas.openxmlformats.org/officeDocument/2006/relationships/image" Target="../media/image2.png"/><Relationship Id="rId10" Type="http://schemas.openxmlformats.org/officeDocument/2006/relationships/image" Target="../media/image15.png"/><Relationship Id="rId9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9" Type="http://schemas.openxmlformats.org/officeDocument/2006/relationships/image" Target="../media/image71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77.png"/><Relationship Id="rId8" Type="http://schemas.openxmlformats.org/officeDocument/2006/relationships/image" Target="../media/image67.png"/><Relationship Id="rId10" Type="http://schemas.openxmlformats.org/officeDocument/2006/relationships/image" Target="../media/image6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9" Type="http://schemas.openxmlformats.org/officeDocument/2006/relationships/image" Target="../media/image71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77.png"/><Relationship Id="rId8" Type="http://schemas.openxmlformats.org/officeDocument/2006/relationships/image" Target="../media/image67.png"/><Relationship Id="rId10" Type="http://schemas.openxmlformats.org/officeDocument/2006/relationships/image" Target="../media/image6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9" Type="http://schemas.openxmlformats.org/officeDocument/2006/relationships/image" Target="../media/image71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77.png"/><Relationship Id="rId8" Type="http://schemas.openxmlformats.org/officeDocument/2006/relationships/image" Target="../media/image67.png"/><Relationship Id="rId10" Type="http://schemas.openxmlformats.org/officeDocument/2006/relationships/image" Target="../media/image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Relationship Id="rId5" Type="http://schemas.openxmlformats.org/officeDocument/2006/relationships/image" Target="../media/image80.png"/><Relationship Id="rId6" Type="http://schemas.openxmlformats.org/officeDocument/2006/relationships/image" Target="../media/image91.png"/><Relationship Id="rId7" Type="http://schemas.openxmlformats.org/officeDocument/2006/relationships/image" Target="../media/image90.png"/><Relationship Id="rId8" Type="http://schemas.openxmlformats.org/officeDocument/2006/relationships/image" Target="../media/image8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1.png"/><Relationship Id="rId4" Type="http://schemas.openxmlformats.org/officeDocument/2006/relationships/image" Target="../media/image8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8.png"/><Relationship Id="rId4" Type="http://schemas.openxmlformats.org/officeDocument/2006/relationships/image" Target="../media/image95.png"/><Relationship Id="rId5" Type="http://schemas.openxmlformats.org/officeDocument/2006/relationships/image" Target="../media/image9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8.png"/><Relationship Id="rId4" Type="http://schemas.openxmlformats.org/officeDocument/2006/relationships/image" Target="../media/image9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7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3" Type="http://schemas.openxmlformats.org/officeDocument/2006/relationships/image" Target="../media/image1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3.png"/><Relationship Id="rId4" Type="http://schemas.openxmlformats.org/officeDocument/2006/relationships/image" Target="../media/image100.png"/><Relationship Id="rId9" Type="http://schemas.openxmlformats.org/officeDocument/2006/relationships/image" Target="../media/image118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1.png"/><Relationship Id="rId8" Type="http://schemas.openxmlformats.org/officeDocument/2006/relationships/image" Target="../media/image10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6.png"/><Relationship Id="rId4" Type="http://schemas.openxmlformats.org/officeDocument/2006/relationships/image" Target="../media/image110.png"/><Relationship Id="rId9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Relationship Id="rId8" Type="http://schemas.openxmlformats.org/officeDocument/2006/relationships/image" Target="../media/image121.png"/><Relationship Id="rId11" Type="http://schemas.openxmlformats.org/officeDocument/2006/relationships/image" Target="../media/image115.png"/><Relationship Id="rId10" Type="http://schemas.openxmlformats.org/officeDocument/2006/relationships/image" Target="../media/image111.png"/><Relationship Id="rId12" Type="http://schemas.openxmlformats.org/officeDocument/2006/relationships/image" Target="../media/image1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4.png"/><Relationship Id="rId4" Type="http://schemas.openxmlformats.org/officeDocument/2006/relationships/image" Target="../media/image120.png"/><Relationship Id="rId9" Type="http://schemas.openxmlformats.org/officeDocument/2006/relationships/image" Target="../media/image122.png"/><Relationship Id="rId5" Type="http://schemas.openxmlformats.org/officeDocument/2006/relationships/image" Target="../media/image142.png"/><Relationship Id="rId6" Type="http://schemas.openxmlformats.org/officeDocument/2006/relationships/image" Target="../media/image119.png"/><Relationship Id="rId7" Type="http://schemas.openxmlformats.org/officeDocument/2006/relationships/image" Target="../media/image117.png"/><Relationship Id="rId8" Type="http://schemas.openxmlformats.org/officeDocument/2006/relationships/image" Target="../media/image123.png"/><Relationship Id="rId10" Type="http://schemas.openxmlformats.org/officeDocument/2006/relationships/image" Target="../media/image1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4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Relationship Id="rId5" Type="http://schemas.openxmlformats.org/officeDocument/2006/relationships/image" Target="../media/image132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38.png"/><Relationship Id="rId11" Type="http://schemas.openxmlformats.org/officeDocument/2006/relationships/image" Target="../media/image122.png"/><Relationship Id="rId10" Type="http://schemas.openxmlformats.org/officeDocument/2006/relationships/image" Target="../media/image144.png"/><Relationship Id="rId12" Type="http://schemas.openxmlformats.org/officeDocument/2006/relationships/image" Target="../media/image1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6.jpg"/><Relationship Id="rId4" Type="http://schemas.openxmlformats.org/officeDocument/2006/relationships/image" Target="../media/image131.jpg"/><Relationship Id="rId5" Type="http://schemas.openxmlformats.org/officeDocument/2006/relationships/image" Target="../media/image135.jpg"/><Relationship Id="rId6" Type="http://schemas.openxmlformats.org/officeDocument/2006/relationships/image" Target="../media/image1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png"/><Relationship Id="rId4" Type="http://schemas.openxmlformats.org/officeDocument/2006/relationships/image" Target="../media/image1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0.jpg"/><Relationship Id="rId4" Type="http://schemas.openxmlformats.org/officeDocument/2006/relationships/image" Target="../media/image137.jpg"/><Relationship Id="rId5" Type="http://schemas.openxmlformats.org/officeDocument/2006/relationships/image" Target="../media/image1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6.png"/><Relationship Id="rId4" Type="http://schemas.openxmlformats.org/officeDocument/2006/relationships/image" Target="../media/image145.jp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22" Type="http://schemas.openxmlformats.org/officeDocument/2006/relationships/image" Target="../media/image43.png"/><Relationship Id="rId21" Type="http://schemas.openxmlformats.org/officeDocument/2006/relationships/image" Target="../media/image39.png"/><Relationship Id="rId24" Type="http://schemas.openxmlformats.org/officeDocument/2006/relationships/image" Target="../media/image46.png"/><Relationship Id="rId23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25" Type="http://schemas.openxmlformats.org/officeDocument/2006/relationships/image" Target="../media/image41.png"/><Relationship Id="rId5" Type="http://schemas.openxmlformats.org/officeDocument/2006/relationships/image" Target="../media/image26.png"/><Relationship Id="rId6" Type="http://schemas.openxmlformats.org/officeDocument/2006/relationships/image" Target="../media/image38.png"/><Relationship Id="rId7" Type="http://schemas.openxmlformats.org/officeDocument/2006/relationships/image" Target="../media/image33.png"/><Relationship Id="rId8" Type="http://schemas.openxmlformats.org/officeDocument/2006/relationships/image" Target="../media/image21.png"/><Relationship Id="rId11" Type="http://schemas.openxmlformats.org/officeDocument/2006/relationships/image" Target="../media/image35.png"/><Relationship Id="rId10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52.png"/><Relationship Id="rId17" Type="http://schemas.openxmlformats.org/officeDocument/2006/relationships/image" Target="../media/image34.png"/><Relationship Id="rId16" Type="http://schemas.openxmlformats.org/officeDocument/2006/relationships/image" Target="../media/image37.png"/><Relationship Id="rId19" Type="http://schemas.openxmlformats.org/officeDocument/2006/relationships/image" Target="../media/image50.png"/><Relationship Id="rId18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3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148.png"/><Relationship Id="rId9" Type="http://schemas.openxmlformats.org/officeDocument/2006/relationships/image" Target="../media/image161.png"/><Relationship Id="rId5" Type="http://schemas.openxmlformats.org/officeDocument/2006/relationships/image" Target="../media/image151.png"/><Relationship Id="rId6" Type="http://schemas.openxmlformats.org/officeDocument/2006/relationships/image" Target="../media/image147.png"/><Relationship Id="rId7" Type="http://schemas.openxmlformats.org/officeDocument/2006/relationships/image" Target="../media/image158.png"/><Relationship Id="rId8" Type="http://schemas.openxmlformats.org/officeDocument/2006/relationships/image" Target="../media/image4.png"/><Relationship Id="rId11" Type="http://schemas.openxmlformats.org/officeDocument/2006/relationships/image" Target="../media/image157.png"/><Relationship Id="rId10" Type="http://schemas.openxmlformats.org/officeDocument/2006/relationships/image" Target="../media/image160.png"/><Relationship Id="rId13" Type="http://schemas.openxmlformats.org/officeDocument/2006/relationships/image" Target="../media/image159.png"/><Relationship Id="rId12" Type="http://schemas.openxmlformats.org/officeDocument/2006/relationships/image" Target="../media/image152.png"/><Relationship Id="rId15" Type="http://schemas.openxmlformats.org/officeDocument/2006/relationships/image" Target="../media/image172.png"/><Relationship Id="rId14" Type="http://schemas.openxmlformats.org/officeDocument/2006/relationships/image" Target="../media/image164.png"/><Relationship Id="rId17" Type="http://schemas.openxmlformats.org/officeDocument/2006/relationships/image" Target="../media/image170.png"/><Relationship Id="rId16" Type="http://schemas.openxmlformats.org/officeDocument/2006/relationships/image" Target="../media/image2.png"/><Relationship Id="rId19" Type="http://schemas.openxmlformats.org/officeDocument/2006/relationships/image" Target="../media/image166.jpg"/><Relationship Id="rId18" Type="http://schemas.openxmlformats.org/officeDocument/2006/relationships/image" Target="../media/image1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3.png"/><Relationship Id="rId6" Type="http://schemas.openxmlformats.org/officeDocument/2006/relationships/image" Target="../media/image1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72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87cf28c30d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099" cy="113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187cf28c30d_0_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823" y="886566"/>
            <a:ext cx="18296736" cy="957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87cf28c30d_0_2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38" y="914407"/>
            <a:ext cx="18155704" cy="946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187cf28c30d_0_2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2563" y="989935"/>
            <a:ext cx="9258372" cy="910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187cf28c30d_0_2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771442" y="4345890"/>
            <a:ext cx="1028682" cy="89192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87cf28c30d_0_233"/>
          <p:cNvSpPr txBox="1"/>
          <p:nvPr/>
        </p:nvSpPr>
        <p:spPr>
          <a:xfrm>
            <a:off x="1779833" y="4089022"/>
            <a:ext cx="153123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124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76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  <a:t>维多利亚教育集团</a:t>
            </a:r>
            <a:br>
              <a:rPr b="0" i="0" lang="zh-CN" sz="76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</a:br>
            <a:endParaRPr sz="3100"/>
          </a:p>
        </p:txBody>
      </p:sp>
      <p:pic>
        <p:nvPicPr>
          <p:cNvPr id="76" name="Google Shape;76;g187cf28c30d_0_2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79833" y="5540917"/>
            <a:ext cx="10685010" cy="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87cf28c30d_0_233"/>
          <p:cNvSpPr txBox="1"/>
          <p:nvPr/>
        </p:nvSpPr>
        <p:spPr>
          <a:xfrm>
            <a:off x="1516811" y="7223532"/>
            <a:ext cx="167619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4900" u="none" cap="none" strike="noStrike">
                <a:solidFill>
                  <a:srgbClr val="EACD76"/>
                </a:solidFill>
                <a:latin typeface="Arial"/>
                <a:ea typeface="Arial"/>
                <a:cs typeface="Arial"/>
                <a:sym typeface="Arial"/>
              </a:rPr>
              <a:t>北美就业率最高的职业培训学校​</a:t>
            </a:r>
            <a:br>
              <a:rPr b="1" i="0" lang="zh-CN" sz="4900" u="none" cap="none" strike="noStrike">
                <a:solidFill>
                  <a:srgbClr val="EACD7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CN" sz="4900" u="none" cap="none" strike="noStrike">
                <a:solidFill>
                  <a:srgbClr val="EACD76"/>
                </a:solidFill>
                <a:latin typeface="Arial"/>
                <a:ea typeface="Arial"/>
                <a:cs typeface="Arial"/>
                <a:sym typeface="Arial"/>
              </a:rPr>
              <a:t>1999-2022，匠心23年</a:t>
            </a:r>
            <a:r>
              <a:rPr b="1" lang="zh-CN" sz="4900">
                <a:solidFill>
                  <a:srgbClr val="EACD76"/>
                </a:solidFill>
              </a:rPr>
              <a:t>，</a:t>
            </a:r>
            <a:r>
              <a:rPr b="1" i="0" lang="zh-CN" sz="4900" u="none" cap="none" strike="noStrike">
                <a:solidFill>
                  <a:srgbClr val="EACD76"/>
                </a:solidFill>
                <a:latin typeface="Arial"/>
                <a:ea typeface="Arial"/>
                <a:cs typeface="Arial"/>
                <a:sym typeface="Arial"/>
              </a:rPr>
              <a:t>铸造北美</a:t>
            </a:r>
            <a:r>
              <a:rPr b="1" lang="zh-CN" sz="4900">
                <a:solidFill>
                  <a:srgbClr val="EACD76"/>
                </a:solidFill>
              </a:rPr>
              <a:t>最实用的教育平台</a:t>
            </a:r>
            <a:br>
              <a:rPr b="1" i="0" lang="zh-CN" sz="4900" u="none" cap="none" strike="noStrike">
                <a:solidFill>
                  <a:srgbClr val="EACD76"/>
                </a:solidFill>
                <a:latin typeface="Arial"/>
                <a:ea typeface="Arial"/>
                <a:cs typeface="Arial"/>
                <a:sym typeface="Arial"/>
              </a:rPr>
            </a:br>
            <a:endParaRPr sz="3100"/>
          </a:p>
        </p:txBody>
      </p:sp>
      <p:pic>
        <p:nvPicPr>
          <p:cNvPr id="78" name="Google Shape;78;g187cf28c30d_0_2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981750" y="9994769"/>
            <a:ext cx="18069179" cy="39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187cf28c30d_0_2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-5400000">
            <a:off x="18511428" y="9188337"/>
            <a:ext cx="577923" cy="50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87cf28c30d_0_2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154277" y="343777"/>
            <a:ext cx="1292225" cy="12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194" name="Google Shape;1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1223"/>
            <a:ext cx="1650437" cy="156385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>
            <p:ph type="ctrTitle"/>
          </p:nvPr>
        </p:nvSpPr>
        <p:spPr>
          <a:xfrm>
            <a:off x="2059056" y="91982"/>
            <a:ext cx="5588919" cy="601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0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zh-CN" sz="5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Retail前台职位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196" name="Google Shape;19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3560" y="2729061"/>
            <a:ext cx="8877100" cy="58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>
            <p:ph idx="2" type="ctrTitle"/>
          </p:nvPr>
        </p:nvSpPr>
        <p:spPr>
          <a:xfrm>
            <a:off x="14365931" y="6302493"/>
            <a:ext cx="5026270" cy="1267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Mortgage Advisor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 txBox="1"/>
          <p:nvPr>
            <p:ph idx="3" type="ctrTitle"/>
          </p:nvPr>
        </p:nvSpPr>
        <p:spPr>
          <a:xfrm>
            <a:off x="14366054" y="7051576"/>
            <a:ext cx="5026270" cy="518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销售经验，CSC is an asset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 txBox="1"/>
          <p:nvPr>
            <p:ph idx="4" type="ctrTitle"/>
          </p:nvPr>
        </p:nvSpPr>
        <p:spPr>
          <a:xfrm>
            <a:off x="13538731" y="3768361"/>
            <a:ext cx="5594411" cy="123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 Advisor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 txBox="1"/>
          <p:nvPr>
            <p:ph idx="5" type="ctrTitle"/>
          </p:nvPr>
        </p:nvSpPr>
        <p:spPr>
          <a:xfrm>
            <a:off x="13538854" y="4517959"/>
            <a:ext cx="5026270" cy="252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要求CSC ，CPH，WME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 txBox="1"/>
          <p:nvPr>
            <p:ph idx="6" type="ctrTitle"/>
          </p:nvPr>
        </p:nvSpPr>
        <p:spPr>
          <a:xfrm>
            <a:off x="3999755" y="3767884"/>
            <a:ext cx="2198608" cy="372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FSR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>
            <p:ph idx="7" type="ctrTitle"/>
          </p:nvPr>
        </p:nvSpPr>
        <p:spPr>
          <a:xfrm>
            <a:off x="1382156" y="4518217"/>
            <a:ext cx="5026270" cy="253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要求必须有CSC，客服与销售经验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>
            <p:ph idx="8" type="ctrTitle"/>
          </p:nvPr>
        </p:nvSpPr>
        <p:spPr>
          <a:xfrm>
            <a:off x="3319147" y="6302016"/>
            <a:ext cx="2198608" cy="372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CSR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>
            <p:ph idx="9" type="ctrTitle"/>
          </p:nvPr>
        </p:nvSpPr>
        <p:spPr>
          <a:xfrm>
            <a:off x="691079" y="7052349"/>
            <a:ext cx="5026270" cy="253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工作经验要求与客服有关 ，有CSC者优先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205" name="Google Shape;20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62197" y="3157249"/>
            <a:ext cx="624496" cy="6245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06" name="Google Shape;20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4907" y="4120005"/>
            <a:ext cx="697219" cy="697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07" name="Google Shape;20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40866" y="4182346"/>
            <a:ext cx="655663" cy="655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08" name="Google Shape;20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97014" y="6533358"/>
            <a:ext cx="645274" cy="64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09" name="Google Shape;20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087514" y="6533357"/>
            <a:ext cx="676296" cy="676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10" name="Google Shape;21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9314" y="315057"/>
            <a:ext cx="1042499" cy="104257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>
            <p:ph idx="13" type="ctrTitle"/>
          </p:nvPr>
        </p:nvSpPr>
        <p:spPr>
          <a:xfrm>
            <a:off x="1803027" y="1092497"/>
            <a:ext cx="12366190" cy="413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5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"/>
              <a:buNone/>
            </a:pPr>
            <a:r>
              <a:rPr b="0" i="0" lang="zh-CN" sz="3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前台：为中小客户提供服务，工作地点是Branch或 Call Center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0"/>
          <p:cNvSpPr txBox="1"/>
          <p:nvPr>
            <p:ph idx="14" type="ctrTitle"/>
          </p:nvPr>
        </p:nvSpPr>
        <p:spPr>
          <a:xfrm>
            <a:off x="2722429" y="9490350"/>
            <a:ext cx="14644173" cy="440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5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zh-CN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之后可以走管理路线，如Branch Manager， District VP， Regional Head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5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zh-CN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217" name="Google Shape;2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1223"/>
            <a:ext cx="1650437" cy="156385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>
            <p:ph type="ctrTitle"/>
          </p:nvPr>
        </p:nvSpPr>
        <p:spPr>
          <a:xfrm>
            <a:off x="2061747" y="200466"/>
            <a:ext cx="5588919" cy="601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0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zh-CN" sz="5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Retail中台职位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219" name="Google Shape;21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3560" y="2729061"/>
            <a:ext cx="8877100" cy="58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>
            <p:ph idx="2" type="ctrTitle"/>
          </p:nvPr>
        </p:nvSpPr>
        <p:spPr>
          <a:xfrm>
            <a:off x="14355583" y="6284563"/>
            <a:ext cx="4440432" cy="460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Manager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 txBox="1"/>
          <p:nvPr>
            <p:ph idx="3" type="ctrTitle"/>
          </p:nvPr>
        </p:nvSpPr>
        <p:spPr>
          <a:xfrm>
            <a:off x="14366054" y="7051061"/>
            <a:ext cx="5026270" cy="236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PMP证书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 txBox="1"/>
          <p:nvPr>
            <p:ph idx="4" type="ctrTitle"/>
          </p:nvPr>
        </p:nvSpPr>
        <p:spPr>
          <a:xfrm>
            <a:off x="13528384" y="3759973"/>
            <a:ext cx="4404273" cy="46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Analyst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 txBox="1"/>
          <p:nvPr>
            <p:ph idx="5" type="ctrTitle"/>
          </p:nvPr>
        </p:nvSpPr>
        <p:spPr>
          <a:xfrm>
            <a:off x="13538854" y="4514610"/>
            <a:ext cx="5026270" cy="243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懂excel, VBA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 txBox="1"/>
          <p:nvPr>
            <p:ph idx="6" type="ctrTitle"/>
          </p:nvPr>
        </p:nvSpPr>
        <p:spPr>
          <a:xfrm>
            <a:off x="3989408" y="3750430"/>
            <a:ext cx="2198608" cy="353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AML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 txBox="1"/>
          <p:nvPr>
            <p:ph idx="7" type="ctrTitle"/>
          </p:nvPr>
        </p:nvSpPr>
        <p:spPr>
          <a:xfrm>
            <a:off x="3407030" y="4463046"/>
            <a:ext cx="5026270" cy="238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有前台经验者优先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 txBox="1"/>
          <p:nvPr>
            <p:ph idx="8" type="ctrTitle"/>
          </p:nvPr>
        </p:nvSpPr>
        <p:spPr>
          <a:xfrm>
            <a:off x="2073234" y="6294103"/>
            <a:ext cx="3427995" cy="46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Compliance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1"/>
          <p:cNvSpPr txBox="1"/>
          <p:nvPr>
            <p:ph idx="9" type="ctrTitle"/>
          </p:nvPr>
        </p:nvSpPr>
        <p:spPr>
          <a:xfrm>
            <a:off x="2675345" y="7041085"/>
            <a:ext cx="5026270" cy="5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需要一定工作经验，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需要考CSC, CPH , BMC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228" name="Google Shape;22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62197" y="3157249"/>
            <a:ext cx="624496" cy="6245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29" name="Google Shape;22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4907" y="4120005"/>
            <a:ext cx="697219" cy="697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30" name="Google Shape;23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40866" y="4182346"/>
            <a:ext cx="655663" cy="655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31" name="Google Shape;231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97014" y="6533358"/>
            <a:ext cx="645274" cy="64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32" name="Google Shape;232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087514" y="6533357"/>
            <a:ext cx="676296" cy="676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33" name="Google Shape;23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9314" y="315057"/>
            <a:ext cx="1042499" cy="104257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 txBox="1"/>
          <p:nvPr>
            <p:ph idx="13" type="ctrTitle"/>
          </p:nvPr>
        </p:nvSpPr>
        <p:spPr>
          <a:xfrm>
            <a:off x="2061747" y="9139066"/>
            <a:ext cx="15980607" cy="46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5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zh-CN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另可转Finance (要求CFA），Accounting （CPA）, Legal（必须有法律文凭）等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 txBox="1"/>
          <p:nvPr>
            <p:ph idx="14" type="ctrTitle"/>
          </p:nvPr>
        </p:nvSpPr>
        <p:spPr>
          <a:xfrm>
            <a:off x="8942137" y="1225364"/>
            <a:ext cx="2198608" cy="372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 txBox="1"/>
          <p:nvPr>
            <p:ph idx="15" type="ctrTitle"/>
          </p:nvPr>
        </p:nvSpPr>
        <p:spPr>
          <a:xfrm>
            <a:off x="6617599" y="2011260"/>
            <a:ext cx="6858493" cy="268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根据不同种类的Risk细分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​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241" name="Google Shape;2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1223"/>
            <a:ext cx="1650437" cy="156385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>
            <p:ph type="ctrTitle"/>
          </p:nvPr>
        </p:nvSpPr>
        <p:spPr>
          <a:xfrm>
            <a:off x="2052294" y="84369"/>
            <a:ext cx="5588919" cy="601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0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zh-CN" sz="5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Retail后台职位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243" name="Google Shape;24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6645" y="3889731"/>
            <a:ext cx="8877100" cy="58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>
            <p:ph idx="2" type="ctrTitle"/>
          </p:nvPr>
        </p:nvSpPr>
        <p:spPr>
          <a:xfrm>
            <a:off x="13428668" y="7447580"/>
            <a:ext cx="5518641" cy="563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 Accountant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 txBox="1"/>
          <p:nvPr>
            <p:ph idx="3" type="ctrTitle"/>
          </p:nvPr>
        </p:nvSpPr>
        <p:spPr>
          <a:xfrm>
            <a:off x="13439138" y="8207113"/>
            <a:ext cx="5518641" cy="563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属于互惠基金部门的后台，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主要职业是计算基金价格，回报率和分红等。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 txBox="1"/>
          <p:nvPr>
            <p:ph idx="4" type="ctrTitle"/>
          </p:nvPr>
        </p:nvSpPr>
        <p:spPr>
          <a:xfrm>
            <a:off x="1146319" y="7441235"/>
            <a:ext cx="3427995" cy="353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247" name="Google Shape;24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5281" y="4317919"/>
            <a:ext cx="624496" cy="6245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48" name="Google Shape;24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7991" y="5280675"/>
            <a:ext cx="697219" cy="697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49" name="Google Shape;24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13950" y="5343015"/>
            <a:ext cx="655663" cy="655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50" name="Google Shape;250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70098" y="7694026"/>
            <a:ext cx="645274" cy="64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51" name="Google Shape;251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60598" y="7694027"/>
            <a:ext cx="676296" cy="676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52" name="Google Shape;252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9314" y="315057"/>
            <a:ext cx="1042499" cy="104257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>
            <p:ph idx="5" type="ctrTitle"/>
          </p:nvPr>
        </p:nvSpPr>
        <p:spPr>
          <a:xfrm>
            <a:off x="6233273" y="2453102"/>
            <a:ext cx="6253007" cy="924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6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zh-CN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Operational Support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2"/>
          <p:cNvSpPr txBox="1"/>
          <p:nvPr>
            <p:ph idx="6" type="ctrTitle"/>
          </p:nvPr>
        </p:nvSpPr>
        <p:spPr>
          <a:xfrm>
            <a:off x="5690684" y="3167179"/>
            <a:ext cx="6858493" cy="59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主要是支持类型的工作，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比如结算，trade review，data entry等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2"/>
          <p:cNvSpPr txBox="1"/>
          <p:nvPr>
            <p:ph idx="7" type="ctrTitle"/>
          </p:nvPr>
        </p:nvSpPr>
        <p:spPr>
          <a:xfrm>
            <a:off x="2052293" y="1084840"/>
            <a:ext cx="12366190" cy="411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5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"/>
              <a:buNone/>
            </a:pPr>
            <a:r>
              <a:rPr b="0" i="0" lang="zh-CN" sz="3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后台，主要是支持前台的运作业务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260" name="Google Shape;2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580772" y="3014480"/>
            <a:ext cx="2035911" cy="175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61" name="Google Shape;26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47240" y="3014480"/>
            <a:ext cx="2035911" cy="175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62" name="Google Shape;2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526322" y="4775595"/>
            <a:ext cx="2035911" cy="175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63" name="Google Shape;2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47240" y="6536708"/>
            <a:ext cx="2035911" cy="175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64" name="Google Shape;2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580772" y="6536708"/>
            <a:ext cx="2035911" cy="175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701690" y="4757624"/>
            <a:ext cx="2035911" cy="175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66" name="Google Shape;2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1575" y="3546385"/>
            <a:ext cx="694305" cy="694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67" name="Google Shape;26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1179" y="3546385"/>
            <a:ext cx="668032" cy="668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68" name="Google Shape;26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0684" y="5311059"/>
            <a:ext cx="687184" cy="687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69" name="Google Shape;26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1180" y="7062546"/>
            <a:ext cx="706438" cy="706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70" name="Google Shape;27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51575" y="7062546"/>
            <a:ext cx="642262" cy="642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271" name="Google Shape;27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9634" y="5304642"/>
            <a:ext cx="700020" cy="70006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>
            <p:ph type="ctrTitle"/>
          </p:nvPr>
        </p:nvSpPr>
        <p:spPr>
          <a:xfrm>
            <a:off x="8852453" y="1008036"/>
            <a:ext cx="6344544" cy="693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142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4900"/>
              <a:buFont typeface="Microsoft YaHei"/>
              <a:buNone/>
            </a:pPr>
            <a:r>
              <a:rPr b="0" i="0" lang="zh-CN" sz="4900" u="none" cap="none" strike="noStrike">
                <a:solidFill>
                  <a:srgbClr val="24242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Capital market 架构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3"/>
          <p:cNvSpPr txBox="1"/>
          <p:nvPr>
            <p:ph idx="2" type="ctrTitle"/>
          </p:nvPr>
        </p:nvSpPr>
        <p:spPr>
          <a:xfrm>
            <a:off x="8847899" y="2239433"/>
            <a:ext cx="10872178" cy="8487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22047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Global corporate banking (syndicate loans): Cash Management , Global trade and banking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22047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Global investment banking (provide financial advice and execution,  M&amp;A practice 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22047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Global markets: global trading, economic research, derivatives, institutional product development, global quantitative analytics and strategies , prime broker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914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22047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前台：为大机构投资者提供服务，包括：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22047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* Institutional Sales：要求CFA，MBA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22047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* Financial Analyst： 要求CFA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22047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* Risk Analyst： CFA，FRM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22047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中台 (与retail 类似或共享）: 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22047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Compliance, Risk ,legal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22047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后台: 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22047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100"/>
              <a:buFont typeface="Arial"/>
              <a:buNone/>
            </a:pPr>
            <a:r>
              <a:rPr b="0" i="0" lang="zh-CN" sz="21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Trade review, IT support, 等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914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914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278" name="Google Shape;2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601228" cy="151722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>
            <p:ph type="ctrTitle"/>
          </p:nvPr>
        </p:nvSpPr>
        <p:spPr>
          <a:xfrm>
            <a:off x="1896830" y="341983"/>
            <a:ext cx="7234327" cy="497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zh-CN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Possible Career Path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280" name="Google Shape;2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172" y="292581"/>
            <a:ext cx="868261" cy="86832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>
            <p:ph idx="2" type="ctrTitle"/>
          </p:nvPr>
        </p:nvSpPr>
        <p:spPr>
          <a:xfrm>
            <a:off x="339171" y="2232450"/>
            <a:ext cx="19492686" cy="765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2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Analyst - Project Manager - Sr. Project Manager - Director, project delivery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2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 Analyst - Regional Business Analyst - Sr. Manager of Technology Finance -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2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Auditor - Credit Risk Analyst - Sr. Manager - VP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2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Payment Service Rep - Supervisor - Head of Payment &amp; Investigation - Investigator AML - Sr. Manager Enterprise AML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2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Investment Advisor - Manager of trading - Compliance Officer - Sr. Compliance officer Capital Market - CCO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2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 Advisor - Business Develeopment Manager - Asset Specialist - GM - Distric VP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2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FSR - Manager - GM - VP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2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51"/>
            <a:ext cx="20104100" cy="113471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/>
          <p:nvPr/>
        </p:nvSpPr>
        <p:spPr>
          <a:xfrm>
            <a:off x="1177063" y="640918"/>
            <a:ext cx="7961224" cy="26539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675" lIns="75375" spcFirstLastPara="1" rIns="75375" wrap="square" tIns="37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5"/>
          <p:cNvSpPr/>
          <p:nvPr/>
        </p:nvSpPr>
        <p:spPr>
          <a:xfrm>
            <a:off x="6362948" y="1967882"/>
            <a:ext cx="3689102" cy="2653927"/>
          </a:xfrm>
          <a:prstGeom prst="roundRect">
            <a:avLst>
              <a:gd fmla="val 16667" name="adj"/>
            </a:avLst>
          </a:prstGeom>
          <a:solidFill>
            <a:srgbClr val="F09AA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675" lIns="75375" spcFirstLastPara="1" rIns="75375" wrap="square" tIns="37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CSC</a:t>
            </a:r>
            <a:endParaRPr sz="7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5369902" y="1188529"/>
            <a:ext cx="5078879" cy="2106317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零售业必备</a:t>
            </a:r>
            <a:endParaRPr sz="2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6845608" y="8453263"/>
            <a:ext cx="2723782" cy="888206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投行首选 </a:t>
            </a:r>
            <a:endParaRPr sz="2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295" name="Google Shape;2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85" y="14984"/>
            <a:ext cx="20065744" cy="11298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300" name="Google Shape;3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3988505"/>
            <a:ext cx="20095585" cy="4564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301" name="Google Shape;30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9112" y="2099403"/>
            <a:ext cx="7110043" cy="71105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>
            <p:ph type="ctrTitle"/>
          </p:nvPr>
        </p:nvSpPr>
        <p:spPr>
          <a:xfrm>
            <a:off x="9191351" y="2554092"/>
            <a:ext cx="3978846" cy="743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658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4100"/>
              <a:buFont typeface="Microsoft YaHei"/>
              <a:buNone/>
            </a:pPr>
            <a:r>
              <a:rPr b="0" i="0" lang="zh-CN" sz="4100" u="none" cap="none" strike="noStrike">
                <a:solidFill>
                  <a:srgbClr val="24242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数据分析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 txBox="1"/>
          <p:nvPr>
            <p:ph idx="2" type="ctrTitle"/>
          </p:nvPr>
        </p:nvSpPr>
        <p:spPr>
          <a:xfrm>
            <a:off x="8579329" y="5111876"/>
            <a:ext cx="9839198" cy="2284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Garamond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Data Is About the Business</a:t>
            </a:r>
            <a:br>
              <a:rPr b="1" i="0" lang="zh-CN" sz="3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b="1" i="0" lang="zh-CN" sz="3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zh-CN" sz="3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Data Covers ALL Industries</a:t>
            </a:r>
            <a:br>
              <a:rPr b="1" i="0" lang="zh-CN" sz="3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b="1" i="0" lang="zh-CN" sz="3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zh-CN" sz="3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Data Is Everywhere</a:t>
            </a:r>
            <a:endParaRPr b="0" i="0" sz="30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98927" y="4951404"/>
            <a:ext cx="6596658" cy="263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309" name="Google Shape;309;g187cf28c30d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436305"/>
            <a:ext cx="20095586" cy="45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87cf28c30d_0_121"/>
          <p:cNvSpPr txBox="1"/>
          <p:nvPr/>
        </p:nvSpPr>
        <p:spPr>
          <a:xfrm>
            <a:off x="1508962" y="2470643"/>
            <a:ext cx="15431400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lang="zh-CN" sz="73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数据分析名师</a:t>
            </a:r>
            <a:endParaRPr b="1" i="0" sz="7300" u="none" cap="none" strike="noStrike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187cf28c30d_0_121"/>
          <p:cNvSpPr txBox="1"/>
          <p:nvPr/>
        </p:nvSpPr>
        <p:spPr>
          <a:xfrm>
            <a:off x="1589266" y="3898081"/>
            <a:ext cx="129753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zh-CN" sz="6600" u="none" cap="none" strike="noStrik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朱子宇</a:t>
            </a:r>
            <a:endParaRPr b="1" i="0" sz="6600" u="none" cap="none" strike="noStrike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g187cf28c30d_0_121"/>
          <p:cNvSpPr txBox="1"/>
          <p:nvPr/>
        </p:nvSpPr>
        <p:spPr>
          <a:xfrm>
            <a:off x="1521659" y="5838323"/>
            <a:ext cx="129753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spAutoFit/>
          </a:bodyPr>
          <a:lstStyle/>
          <a:p>
            <a:pPr indent="-736600" lvl="0" marL="1003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Char char="●"/>
            </a:pPr>
            <a:r>
              <a:rPr b="0" i="0" lang="zh-CN" sz="3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滑铁卢</a:t>
            </a:r>
            <a:r>
              <a:rPr lang="zh-CN" sz="3800">
                <a:solidFill>
                  <a:schemeClr val="lt1"/>
                </a:solidFill>
              </a:rPr>
              <a:t>大学</a:t>
            </a:r>
            <a:r>
              <a:rPr b="0" i="0" lang="zh-CN" sz="3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硕士毕业</a:t>
            </a:r>
            <a:endParaRPr b="0" i="0" sz="3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36600" lvl="0" marL="1003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Char char="●"/>
            </a:pPr>
            <a:r>
              <a:rPr b="0" i="0" lang="zh-CN" sz="3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10年加国数据分析经验</a:t>
            </a:r>
            <a:endParaRPr b="0" i="0" sz="3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36600" lvl="0" marL="1003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Char char="●"/>
            </a:pPr>
            <a:r>
              <a:rPr b="0" i="0" lang="zh-CN" sz="3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加国最大银行数据分析经理</a:t>
            </a:r>
            <a:endParaRPr b="0" i="0" sz="3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36600" lvl="0" marL="1003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Char char="●"/>
            </a:pPr>
            <a:r>
              <a:rPr b="0" i="0" lang="zh-CN" sz="3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银行数据部门技术面试官</a:t>
            </a:r>
            <a:endParaRPr b="0" i="0" sz="3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187cf28c30d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76729" y="1758573"/>
            <a:ext cx="9564398" cy="7229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0" y="777875"/>
            <a:ext cx="20056918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187cf28c30d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099" cy="113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87cf28c30d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823" y="886566"/>
            <a:ext cx="18296736" cy="957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87cf28c30d_0_2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38" y="914407"/>
            <a:ext cx="18155704" cy="946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87cf28c30d_0_2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2563" y="989935"/>
            <a:ext cx="9258372" cy="910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87cf28c30d_0_2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981750" y="9994769"/>
            <a:ext cx="18069179" cy="39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187cf28c30d_0_2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-5400000">
            <a:off x="18511428" y="9188337"/>
            <a:ext cx="577923" cy="50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187cf28c30d_0_2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154277" y="343777"/>
            <a:ext cx="1292225" cy="12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87cf28c30d_0_247"/>
          <p:cNvSpPr txBox="1"/>
          <p:nvPr/>
        </p:nvSpPr>
        <p:spPr>
          <a:xfrm>
            <a:off x="1453905" y="2964088"/>
            <a:ext cx="61995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44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  <a:t>校区1999年成立</a:t>
            </a:r>
            <a:br>
              <a:rPr b="0" i="0" lang="zh-CN" sz="44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</a:br>
            <a:endParaRPr sz="3100"/>
          </a:p>
        </p:txBody>
      </p:sp>
      <p:sp>
        <p:nvSpPr>
          <p:cNvPr id="93" name="Google Shape;93;g187cf28c30d_0_247"/>
          <p:cNvSpPr txBox="1"/>
          <p:nvPr/>
        </p:nvSpPr>
        <p:spPr>
          <a:xfrm>
            <a:off x="1554235" y="3852877"/>
            <a:ext cx="1129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rtl="0" algn="l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600">
                <a:solidFill>
                  <a:schemeClr val="lt1"/>
                </a:solidFill>
              </a:rPr>
              <a:t>维多利亚教育集团已经发展成集菁英高中、大藤教育、大专院校、</a:t>
            </a:r>
            <a:endParaRPr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chemeClr val="lt1"/>
                </a:solidFill>
              </a:rPr>
              <a:t>培训就业服务中心、留学移民、音乐艺术学院六位一体的综合性教育实体</a:t>
            </a:r>
            <a:r>
              <a:rPr b="0" i="0" lang="zh-C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br>
              <a:rPr b="0" i="0" lang="zh-C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/>
          </a:p>
        </p:txBody>
      </p:sp>
      <p:sp>
        <p:nvSpPr>
          <p:cNvPr id="94" name="Google Shape;94;g187cf28c30d_0_247"/>
          <p:cNvSpPr txBox="1"/>
          <p:nvPr/>
        </p:nvSpPr>
        <p:spPr>
          <a:xfrm>
            <a:off x="1453905" y="6100622"/>
            <a:ext cx="9846300" cy="27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CN" sz="2600" u="none" cap="none" strike="noStrike">
                <a:solidFill>
                  <a:srgbClr val="FFFFFF"/>
                </a:solidFill>
              </a:rPr>
              <a:t>多伦多、温哥华、蒙特利尔、卡尔加里、埃德蒙顿、</a:t>
            </a:r>
            <a:br>
              <a:rPr i="0" lang="zh-CN" sz="2600" u="none" cap="none" strike="noStrike">
                <a:solidFill>
                  <a:srgbClr val="FFFFFF"/>
                </a:solidFill>
              </a:rPr>
            </a:br>
            <a:r>
              <a:rPr i="0" lang="zh-CN" sz="2600" u="none" cap="none" strike="noStrike">
                <a:solidFill>
                  <a:srgbClr val="FFFFFF"/>
                </a:solidFill>
              </a:rPr>
              <a:t>渥太华、滑铁卢、伦敦、洛杉矶、硅谷十个城市，</a:t>
            </a:r>
            <a:br>
              <a:rPr i="0" lang="zh-CN" sz="2600" u="none" cap="none" strike="noStrike">
                <a:solidFill>
                  <a:srgbClr val="FFFFFF"/>
                </a:solidFill>
              </a:rPr>
            </a:br>
            <a:r>
              <a:rPr i="0" lang="zh-CN" sz="2600" u="none" cap="none" strike="noStrike">
                <a:solidFill>
                  <a:srgbClr val="FFFFFF"/>
                </a:solidFill>
              </a:rPr>
              <a:t>并应其他地区的学员需求逐渐稳步扩张</a:t>
            </a:r>
            <a:br>
              <a:rPr i="0" lang="zh-CN" sz="2600" u="none" cap="none" strike="noStrike">
                <a:solidFill>
                  <a:srgbClr val="FFFFFF"/>
                </a:solidFill>
              </a:rPr>
            </a:br>
            <a:r>
              <a:rPr i="0" lang="zh-CN" sz="2600" u="none" cap="none" strike="noStrike">
                <a:solidFill>
                  <a:srgbClr val="FFFFFF"/>
                </a:solidFill>
              </a:rPr>
              <a:t>​</a:t>
            </a:r>
            <a:br>
              <a:rPr i="0" lang="zh-CN" sz="2600" u="none" cap="none" strike="noStrike">
                <a:solidFill>
                  <a:srgbClr val="FFFFFF"/>
                </a:solidFill>
              </a:rPr>
            </a:br>
            <a:endParaRPr sz="3100"/>
          </a:p>
        </p:txBody>
      </p:sp>
      <p:pic>
        <p:nvPicPr>
          <p:cNvPr id="95" name="Google Shape;95;g187cf28c30d_0_2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17069391" y="8347193"/>
            <a:ext cx="3250940" cy="2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87cf28c30d_0_2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860044" y="3218096"/>
            <a:ext cx="496602" cy="4305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87cf28c30d_0_247"/>
          <p:cNvSpPr txBox="1"/>
          <p:nvPr/>
        </p:nvSpPr>
        <p:spPr>
          <a:xfrm>
            <a:off x="1224837" y="1250244"/>
            <a:ext cx="117372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125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56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  <a:t>学校介绍</a:t>
            </a:r>
            <a:br>
              <a:rPr b="0" i="0" lang="zh-CN" sz="56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</a:br>
            <a:endParaRPr sz="3100"/>
          </a:p>
        </p:txBody>
      </p:sp>
      <p:sp>
        <p:nvSpPr>
          <p:cNvPr id="98" name="Google Shape;98;g187cf28c30d_0_247"/>
          <p:cNvSpPr txBox="1"/>
          <p:nvPr/>
        </p:nvSpPr>
        <p:spPr>
          <a:xfrm>
            <a:off x="1453905" y="5252950"/>
            <a:ext cx="61995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44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  <a:t>校区涵盖</a:t>
            </a:r>
            <a:br>
              <a:rPr b="0" i="0" lang="zh-CN" sz="44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</a:br>
            <a:endParaRPr sz="3100"/>
          </a:p>
        </p:txBody>
      </p:sp>
      <p:pic>
        <p:nvPicPr>
          <p:cNvPr id="99" name="Google Shape;99;g187cf28c30d_0_2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860044" y="5506960"/>
            <a:ext cx="496602" cy="43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87cf28c30d_0_2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446171" y="9865179"/>
            <a:ext cx="3353883" cy="2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87cf28c30d_0_2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42162" y="2525091"/>
            <a:ext cx="10685010" cy="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87cf28c30d_0_247"/>
          <p:cNvSpPr txBox="1"/>
          <p:nvPr/>
        </p:nvSpPr>
        <p:spPr>
          <a:xfrm>
            <a:off x="1502989" y="8190555"/>
            <a:ext cx="61995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  <a:t>合作伙伴</a:t>
            </a:r>
            <a:br>
              <a:rPr b="0" i="0" lang="zh-CN" sz="44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</a:br>
            <a:endParaRPr sz="3100"/>
          </a:p>
        </p:txBody>
      </p:sp>
      <p:pic>
        <p:nvPicPr>
          <p:cNvPr id="103" name="Google Shape;103;g187cf28c30d_0_2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909128" y="8444565"/>
            <a:ext cx="496602" cy="430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87cf28c30d_0_247"/>
          <p:cNvSpPr txBox="1"/>
          <p:nvPr/>
        </p:nvSpPr>
        <p:spPr>
          <a:xfrm>
            <a:off x="1500937" y="9150382"/>
            <a:ext cx="174309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FFFFFF"/>
                </a:solidFill>
              </a:rPr>
              <a:t>微软官方合作伙伴，加拿大五大银行，加国各级政府，Procom等多家世界500强猎头公司定点招聘合作机构。</a:t>
            </a:r>
            <a:endParaRPr sz="3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/>
          <p:nvPr/>
        </p:nvSpPr>
        <p:spPr>
          <a:xfrm>
            <a:off x="13612491" y="6818219"/>
            <a:ext cx="5507686" cy="2874048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675" lIns="75375" spcFirstLastPara="1" rIns="75375" wrap="square" tIns="37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1438452" y="6776673"/>
            <a:ext cx="5507686" cy="2874048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675" lIns="75375" spcFirstLastPara="1" rIns="75375" wrap="square" tIns="37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325" name="Google Shape;3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771846" y="4574454"/>
            <a:ext cx="2555154" cy="2206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326" name="Google Shape;3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9177074" y="4574454"/>
            <a:ext cx="2555154" cy="2206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327" name="Google Shape;32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614805" y="4574454"/>
            <a:ext cx="2555154" cy="2206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328" name="Google Shape;3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969029" y="2512170"/>
            <a:ext cx="2555154" cy="2206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329" name="Google Shape;32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8365" y="6450604"/>
            <a:ext cx="2196248" cy="2520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330" name="Google Shape;33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8788" y="2337876"/>
            <a:ext cx="2196248" cy="2520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331" name="Google Shape;33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83581" y="5104123"/>
            <a:ext cx="942139" cy="942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332" name="Google Shape;33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96259" y="3147934"/>
            <a:ext cx="900691" cy="900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333" name="Google Shape;333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3658" y="5144375"/>
            <a:ext cx="951531" cy="951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334" name="Google Shape;334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02328" y="5125172"/>
            <a:ext cx="885021" cy="88508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 txBox="1"/>
          <p:nvPr>
            <p:ph type="ctrTitle"/>
          </p:nvPr>
        </p:nvSpPr>
        <p:spPr>
          <a:xfrm>
            <a:off x="2210714" y="2337876"/>
            <a:ext cx="3402565" cy="1892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33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Noto Sans Symbols"/>
              <a:buChar char="⮚"/>
            </a:pPr>
            <a:r>
              <a:rPr b="0" i="0" lang="zh-CN" sz="3000" u="none" cap="none" strike="noStrik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Data Analysis (DA)</a:t>
            </a:r>
            <a:br>
              <a:rPr b="0" i="0" lang="zh-CN" sz="3000" u="none" cap="none" strike="noStrik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b="0" i="0" lang="zh-CN" sz="3000" u="none" cap="none" strike="noStrik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zh-CN" sz="3000" u="none" cap="none" strike="noStrik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 50K-60K</a:t>
            </a:r>
            <a:endParaRPr/>
          </a:p>
        </p:txBody>
      </p:sp>
      <p:sp>
        <p:nvSpPr>
          <p:cNvPr id="336" name="Google Shape;336;p30"/>
          <p:cNvSpPr txBox="1"/>
          <p:nvPr>
            <p:ph idx="2" type="ctrTitle"/>
          </p:nvPr>
        </p:nvSpPr>
        <p:spPr>
          <a:xfrm>
            <a:off x="2087159" y="3723985"/>
            <a:ext cx="4947169" cy="6105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Reporting Analyst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Business Analyst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Financial Analyst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Risk Management Analyst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Portfolio/Performance Analyst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需要技能：（无背景）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Server Database Fundamentals</a:t>
            </a:r>
            <a:b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Excel &amp; VBA</a:t>
            </a:r>
            <a:b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Access &amp; VBA</a:t>
            </a:r>
            <a:b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Power BI</a:t>
            </a:r>
            <a:b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zh-CN" sz="2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zh-CN" sz="2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0"/>
          <p:cNvSpPr txBox="1"/>
          <p:nvPr>
            <p:ph idx="3" type="ctrTitle"/>
          </p:nvPr>
        </p:nvSpPr>
        <p:spPr>
          <a:xfrm>
            <a:off x="13961613" y="998857"/>
            <a:ext cx="6227846" cy="8291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33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Noto Sans Symbols"/>
              <a:buChar char="⮚"/>
            </a:pPr>
            <a:r>
              <a:rPr b="0" i="0" lang="zh-CN" sz="3000" u="none" cap="none" strike="noStrik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Data Solution Technology (DT)</a:t>
            </a:r>
            <a:br>
              <a:rPr b="0" i="0" lang="zh-CN" sz="3000" u="none" cap="none" strike="noStrik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b="0" i="0" lang="zh-CN" sz="3000" u="none" cap="none" strike="noStrik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zh-CN" sz="3000" u="none" cap="none" strike="noStrik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  80K-90K</a:t>
            </a:r>
            <a:endParaRPr/>
          </a:p>
        </p:txBody>
      </p:sp>
      <p:sp>
        <p:nvSpPr>
          <p:cNvPr id="338" name="Google Shape;338;p30"/>
          <p:cNvSpPr txBox="1"/>
          <p:nvPr>
            <p:ph idx="4" type="ctrTitle"/>
          </p:nvPr>
        </p:nvSpPr>
        <p:spPr>
          <a:xfrm>
            <a:off x="13995666" y="2183368"/>
            <a:ext cx="5767391" cy="79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Business Intelligence Developer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Database Developer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Data Warehouse Developer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Report Developer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Data Engineer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———————————————————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BI Service Administrator (BI-Admin)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Database Administrator (DBA)</a:t>
            </a: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zh-C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需要技能：（IT、数据分析背景）</a:t>
            </a:r>
            <a:b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SQL Server Database Fundamentals</a:t>
            </a:r>
            <a:b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 BI</a:t>
            </a:r>
            <a:br>
              <a:rPr b="1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Server DBA</a:t>
            </a:r>
            <a:b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SQL Server BI Development</a:t>
            </a:r>
            <a:br>
              <a:rPr b="0" i="0" lang="zh-CN" sz="2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zh-CN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zh-CN" sz="2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zh-CN" sz="2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zh-CN" sz="2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4988649" y="10090150"/>
            <a:ext cx="11457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就业方向：政府、银行、医疗、电信、非营利组织、大学等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" y="0"/>
            <a:ext cx="20104100" cy="1135929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1"/>
          <p:cNvSpPr/>
          <p:nvPr/>
        </p:nvSpPr>
        <p:spPr>
          <a:xfrm>
            <a:off x="1025309" y="844433"/>
            <a:ext cx="14115591" cy="8444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675" lIns="75375" spcFirstLastPara="1" rIns="75375" wrap="square" tIns="37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15880618" y="4621024"/>
            <a:ext cx="2310350" cy="814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675" lIns="75375" spcFirstLastPara="1" rIns="75375" wrap="square" tIns="37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b="1"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1025311" y="822408"/>
            <a:ext cx="12812473" cy="8444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675" lIns="75375" spcFirstLastPara="1" rIns="75375" wrap="square" tIns="37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商科选择三：</a:t>
            </a:r>
            <a:r>
              <a:rPr b="1" lang="zh-CN" sz="3600">
                <a:solidFill>
                  <a:srgbClr val="C00000"/>
                </a:solidFill>
                <a:latin typeface="SimHei"/>
                <a:ea typeface="SimHei"/>
                <a:cs typeface="SimHei"/>
                <a:sym typeface="SimHei"/>
              </a:rPr>
              <a:t>数据分析师（统计、精算、数学、商科首选）</a:t>
            </a:r>
            <a:endParaRPr/>
          </a:p>
        </p:txBody>
      </p:sp>
      <p:sp>
        <p:nvSpPr>
          <p:cNvPr id="348" name="Google Shape;348;p31"/>
          <p:cNvSpPr txBox="1"/>
          <p:nvPr/>
        </p:nvSpPr>
        <p:spPr>
          <a:xfrm>
            <a:off x="6242050" y="5883275"/>
            <a:ext cx="2889916" cy="30469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Adv. SQL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BI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R语言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/>
          <p:nvPr/>
        </p:nvSpPr>
        <p:spPr>
          <a:xfrm>
            <a:off x="999970" y="2466996"/>
            <a:ext cx="6722308" cy="6388079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b="1" lang="zh-CN" sz="3600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通讯公司</a:t>
            </a:r>
            <a:endParaRPr b="1" sz="3600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21" lvl="0" marL="282721" marR="0" rtl="0" algn="l">
              <a:spcBef>
                <a:spcPts val="132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b="0" lang="zh-CN" sz="3600" u="sng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ALTIMA TELECOM</a:t>
            </a:r>
            <a:endParaRPr/>
          </a:p>
          <a:p>
            <a:pPr indent="-282721" lvl="0" marL="282721" marR="0" rtl="0" algn="l">
              <a:spcBef>
                <a:spcPts val="132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b="0" lang="zh-CN" sz="3600" u="sng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CIK TELECOM</a:t>
            </a:r>
            <a:endParaRPr/>
          </a:p>
          <a:p>
            <a:pPr indent="-54120" lvl="0" marL="282721" marR="0" rtl="0" algn="l">
              <a:spcBef>
                <a:spcPts val="132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t/>
            </a:r>
            <a:endParaRPr b="0" sz="3600" u="sng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32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b="1" lang="zh-CN" sz="3600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MARKETING 公司</a:t>
            </a:r>
            <a:endParaRPr b="1" sz="3600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721" lvl="0" marL="282721" marR="0" rtl="0" algn="l">
              <a:spcBef>
                <a:spcPts val="132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b="0" lang="zh-CN" sz="3600" u="sng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BRAVOMONA MEDIA CORP</a:t>
            </a:r>
            <a:endParaRPr b="0" sz="3600" u="sng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721" lvl="0" marL="282721" marR="0" rtl="0" algn="l">
              <a:spcBef>
                <a:spcPts val="132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b="0" lang="zh-CN" sz="3600" u="sng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NOAH DIGITAL</a:t>
            </a:r>
            <a:endParaRPr/>
          </a:p>
          <a:p>
            <a:pPr indent="-54120" lvl="0" marL="282721" marR="0" rtl="0" algn="l">
              <a:spcBef>
                <a:spcPts val="132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t/>
            </a:r>
            <a:endParaRPr b="0" sz="3600" u="sng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32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b="1" lang="zh-CN" sz="3600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零售业公司</a:t>
            </a:r>
            <a:endParaRPr b="1" sz="3600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721" lvl="0" marL="282721" marR="0" rtl="0" algn="l">
              <a:spcBef>
                <a:spcPts val="132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b="0" lang="zh-CN" sz="3600" u="sng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FOODHWY</a:t>
            </a:r>
            <a:endParaRPr b="0" sz="3600" u="sng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721" lvl="0" marL="282721" marR="0" rtl="0" algn="l">
              <a:spcBef>
                <a:spcPts val="132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b="0" lang="zh-CN" sz="3600" u="sng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 TRADING</a:t>
            </a:r>
            <a:endParaRPr/>
          </a:p>
          <a:p>
            <a:pPr indent="-282721" lvl="0" marL="282721" marR="0" rtl="0" algn="l">
              <a:spcBef>
                <a:spcPts val="132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b="0" lang="zh-CN" sz="3600" u="sng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IGODEAL</a:t>
            </a:r>
            <a:endParaRPr/>
          </a:p>
          <a:p>
            <a:pPr indent="0" lvl="0" marL="0" marR="0" rtl="0" algn="ctr">
              <a:spcBef>
                <a:spcPts val="132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t/>
            </a:r>
            <a:endParaRPr b="1" sz="3600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750" y="2892924"/>
            <a:ext cx="2891143" cy="94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309" y="4140819"/>
            <a:ext cx="3976795" cy="51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5752" y="8688509"/>
            <a:ext cx="3125479" cy="63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3251" y="6900651"/>
            <a:ext cx="3690758" cy="92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 rotWithShape="1">
          <a:blip r:embed="rId7">
            <a:alphaModFix/>
          </a:blip>
          <a:srcRect b="1546" l="-552" r="64919" t="-1546"/>
          <a:stretch/>
        </p:blipFill>
        <p:spPr>
          <a:xfrm>
            <a:off x="6738689" y="9683404"/>
            <a:ext cx="1276755" cy="127975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 txBox="1"/>
          <p:nvPr/>
        </p:nvSpPr>
        <p:spPr>
          <a:xfrm>
            <a:off x="10152364" y="2434199"/>
            <a:ext cx="6720539" cy="5735076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金融投行</a:t>
            </a:r>
            <a:endParaRPr b="1" sz="3600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21" lvl="0" marL="282721" marR="0" rtl="0" algn="l">
              <a:spcBef>
                <a:spcPts val="1215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lang="zh-CN" sz="3600" u="sng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FUNDPAGE</a:t>
            </a:r>
            <a:endParaRPr sz="3600" u="sng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15"/>
              </a:spcBef>
              <a:spcAft>
                <a:spcPts val="0"/>
              </a:spcAft>
              <a:buNone/>
            </a:pPr>
            <a:r>
              <a:t/>
            </a:r>
            <a:endParaRPr sz="3600" cap="none">
              <a:solidFill>
                <a:srgbClr val="D128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15"/>
              </a:spcBef>
              <a:spcAft>
                <a:spcPts val="0"/>
              </a:spcAft>
              <a:buNone/>
            </a:pPr>
            <a:r>
              <a:rPr b="1" lang="zh-CN" sz="3600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金融咨询</a:t>
            </a:r>
            <a:endParaRPr b="1" sz="3600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21" lvl="0" marL="282721" marR="0" rtl="0" algn="l">
              <a:spcBef>
                <a:spcPts val="1215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lang="zh-CN" sz="3600" u="sng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DATATECH</a:t>
            </a:r>
            <a:endParaRPr sz="3600" u="sng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21" lvl="0" marL="282721" marR="0" rtl="0" algn="l">
              <a:spcBef>
                <a:spcPts val="1215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lang="zh-CN" sz="3600" u="sng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DAWN INFOTEK</a:t>
            </a:r>
            <a:endParaRPr sz="3600" u="sng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21" lvl="0" marL="282721" marR="0" rtl="0" algn="l">
              <a:spcBef>
                <a:spcPts val="1215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lang="zh-CN" sz="3600" u="sng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AI FINANCIAL</a:t>
            </a:r>
            <a:endParaRPr sz="3600" u="sng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15"/>
              </a:spcBef>
              <a:spcAft>
                <a:spcPts val="0"/>
              </a:spcAft>
              <a:buNone/>
            </a:pPr>
            <a:r>
              <a:t/>
            </a:r>
            <a:endParaRPr sz="3600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15"/>
              </a:spcBef>
              <a:spcAft>
                <a:spcPts val="0"/>
              </a:spcAft>
              <a:buNone/>
            </a:pPr>
            <a:r>
              <a:rPr b="1" lang="zh-CN" sz="3600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保险</a:t>
            </a:r>
            <a:endParaRPr b="1" sz="3600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21" lvl="0" marL="282721" marR="0" rtl="0" algn="l">
              <a:spcBef>
                <a:spcPts val="1215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Char char="•"/>
            </a:pPr>
            <a:r>
              <a:rPr lang="zh-CN" sz="3600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CRIUS FINANCIAL CORP.</a:t>
            </a:r>
            <a:endParaRPr/>
          </a:p>
          <a:p>
            <a:pPr indent="0" lvl="0" marL="0" marR="0" rtl="0" algn="l">
              <a:spcBef>
                <a:spcPts val="1215"/>
              </a:spcBef>
              <a:spcAft>
                <a:spcPts val="0"/>
              </a:spcAft>
              <a:buNone/>
            </a:pPr>
            <a:r>
              <a:t/>
            </a:r>
            <a:endParaRPr sz="3600" cap="none">
              <a:solidFill>
                <a:srgbClr val="D128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User\Desktop\stuff\fundpage.png" id="360" name="Google Shape;360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99311" y="2703261"/>
            <a:ext cx="3383139" cy="817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Desktop\stuff\Data Tech.png" id="361" name="Google Shape;361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655428" y="4745358"/>
            <a:ext cx="3270904" cy="6378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36"/>
          <p:cNvGrpSpPr/>
          <p:nvPr/>
        </p:nvGrpSpPr>
        <p:grpSpPr>
          <a:xfrm>
            <a:off x="12619694" y="9690089"/>
            <a:ext cx="5306639" cy="1146186"/>
            <a:chOff x="4835524" y="5126038"/>
            <a:chExt cx="3470276" cy="870938"/>
          </a:xfrm>
        </p:grpSpPr>
        <p:pic>
          <p:nvPicPr>
            <p:cNvPr descr="C:\Users\User\Desktop\stuff\crius.png" id="363" name="Google Shape;363;p3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835524" y="5126038"/>
              <a:ext cx="731838" cy="51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User\Desktop\stuff\crius 2.png" id="364" name="Google Shape;364;p3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898801" y="5694364"/>
              <a:ext cx="3406999" cy="3026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User\Desktop\stuff\dawn.png" id="365" name="Google Shape;365;p36"/>
          <p:cNvPicPr preferRelativeResize="0"/>
          <p:nvPr/>
        </p:nvPicPr>
        <p:blipFill rotWithShape="1">
          <a:blip r:embed="rId12">
            <a:alphaModFix/>
          </a:blip>
          <a:srcRect b="20308" l="0" r="0" t="11378"/>
          <a:stretch/>
        </p:blipFill>
        <p:spPr>
          <a:xfrm>
            <a:off x="14766610" y="6203423"/>
            <a:ext cx="3215840" cy="115860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 txBox="1"/>
          <p:nvPr/>
        </p:nvSpPr>
        <p:spPr>
          <a:xfrm>
            <a:off x="4565650" y="411353"/>
            <a:ext cx="9866078" cy="173812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7675" lIns="75375" spcFirstLastPara="1" rIns="75375" wrap="square" tIns="37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5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维多利亚数据实习基地</a:t>
            </a:r>
            <a:endParaRPr b="1" sz="5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5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不同行业的实习项目</a:t>
            </a:r>
            <a:endParaRPr b="1" sz="5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830ec7d147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099" cy="113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830ec7d147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3844" y="4495070"/>
            <a:ext cx="5496753" cy="5496753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830ec7d147_0_95"/>
          <p:cNvSpPr txBox="1"/>
          <p:nvPr/>
        </p:nvSpPr>
        <p:spPr>
          <a:xfrm>
            <a:off x="630784" y="4675400"/>
            <a:ext cx="5391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2006600" marR="0" rtl="0" algn="r">
              <a:lnSpc>
                <a:spcPct val="112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CN" sz="3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技能学习</a:t>
            </a:r>
            <a:br>
              <a:rPr b="1" i="0" lang="zh-CN" sz="3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830ec7d147_0_95"/>
          <p:cNvSpPr txBox="1"/>
          <p:nvPr/>
        </p:nvSpPr>
        <p:spPr>
          <a:xfrm>
            <a:off x="1664331" y="5445652"/>
            <a:ext cx="43572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r">
              <a:lnSpc>
                <a:spcPct val="124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zh-CN" sz="2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线上 + 线下</a:t>
            </a:r>
            <a:endParaRPr b="0" i="0" sz="26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4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zh-CN" sz="2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直播 + 录播</a:t>
            </a:r>
            <a:br>
              <a:rPr b="0" i="0" lang="zh-CN" sz="17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830ec7d147_0_95"/>
          <p:cNvSpPr txBox="1"/>
          <p:nvPr/>
        </p:nvSpPr>
        <p:spPr>
          <a:xfrm>
            <a:off x="1664232" y="8366248"/>
            <a:ext cx="4357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r">
              <a:lnSpc>
                <a:spcPct val="112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CN" sz="3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1" lang="zh-CN" sz="3100">
                <a:solidFill>
                  <a:srgbClr val="FF0000"/>
                </a:solidFill>
              </a:rPr>
              <a:t>企业实习</a:t>
            </a:r>
            <a:br>
              <a:rPr b="1" i="0" lang="zh-CN" sz="3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830ec7d147_0_95"/>
          <p:cNvSpPr txBox="1"/>
          <p:nvPr/>
        </p:nvSpPr>
        <p:spPr>
          <a:xfrm>
            <a:off x="630786" y="8968929"/>
            <a:ext cx="53910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r">
              <a:lnSpc>
                <a:spcPct val="124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zh-CN" sz="2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3个月企业真实项目实习</a:t>
            </a:r>
            <a:endParaRPr b="0" i="0" sz="2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4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zh-CN" sz="2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资深导师全程陪同指导</a:t>
            </a:r>
            <a:endParaRPr b="0" i="0" sz="2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830ec7d147_0_95"/>
          <p:cNvSpPr txBox="1"/>
          <p:nvPr/>
        </p:nvSpPr>
        <p:spPr>
          <a:xfrm>
            <a:off x="13565200" y="4675409"/>
            <a:ext cx="3465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12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CN" sz="3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 项目讲解</a:t>
            </a:r>
            <a:endParaRPr b="1" i="0" sz="3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830ec7d147_0_95"/>
          <p:cNvSpPr txBox="1"/>
          <p:nvPr/>
        </p:nvSpPr>
        <p:spPr>
          <a:xfrm>
            <a:off x="14067802" y="5445652"/>
            <a:ext cx="43572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24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zh-CN" sz="2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理论结合实践</a:t>
            </a:r>
            <a:endParaRPr b="0" i="0" sz="26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zh-CN" sz="2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名师指导</a:t>
            </a:r>
            <a:br>
              <a:rPr b="0" i="0" lang="zh-CN" sz="17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830ec7d147_0_95"/>
          <p:cNvSpPr txBox="1"/>
          <p:nvPr/>
        </p:nvSpPr>
        <p:spPr>
          <a:xfrm>
            <a:off x="13732751" y="8131199"/>
            <a:ext cx="5496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12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4.  项目验收</a:t>
            </a:r>
            <a:br>
              <a:rPr b="1" i="0" lang="zh-CN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830ec7d147_0_95"/>
          <p:cNvSpPr txBox="1"/>
          <p:nvPr/>
        </p:nvSpPr>
        <p:spPr>
          <a:xfrm>
            <a:off x="14070786" y="8801383"/>
            <a:ext cx="59361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24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zh-CN" sz="2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北美</a:t>
            </a:r>
            <a:r>
              <a:rPr lang="zh-CN" sz="2900">
                <a:solidFill>
                  <a:srgbClr val="666666"/>
                </a:solidFill>
              </a:rPr>
              <a:t>真实</a:t>
            </a:r>
            <a:r>
              <a:rPr b="0" i="0" lang="zh-CN" sz="2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工作经验</a:t>
            </a:r>
            <a:endParaRPr b="0" i="0" sz="2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zh-CN" sz="2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实习证明 + Reference</a:t>
            </a:r>
            <a:endParaRPr b="0" i="0" sz="2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g1830ec7d147_0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8834" y="5206692"/>
            <a:ext cx="938095" cy="104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830ec7d147_0_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16989" y="8488892"/>
            <a:ext cx="941784" cy="85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830ec7d147_0_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78892" y="8475392"/>
            <a:ext cx="978853" cy="88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830ec7d147_0_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37459" y="5247848"/>
            <a:ext cx="861722" cy="96491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830ec7d147_0_95"/>
          <p:cNvSpPr txBox="1"/>
          <p:nvPr/>
        </p:nvSpPr>
        <p:spPr>
          <a:xfrm>
            <a:off x="1786701" y="455584"/>
            <a:ext cx="86658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124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zh-CN" sz="4500"/>
              <a:t>校企合作</a:t>
            </a:r>
            <a:r>
              <a:rPr b="1" i="0" lang="zh-CN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数据实习项目</a:t>
            </a:r>
            <a:br>
              <a:rPr b="1" i="0" lang="zh-CN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g1830ec7d147_0_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86704" y="1341742"/>
            <a:ext cx="16996057" cy="3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830ec7d147_0_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1101937" y="627611"/>
            <a:ext cx="546419" cy="50372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830ec7d147_0_95"/>
          <p:cNvSpPr txBox="1"/>
          <p:nvPr/>
        </p:nvSpPr>
        <p:spPr>
          <a:xfrm>
            <a:off x="1954235" y="1450526"/>
            <a:ext cx="164601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zh-CN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作为北美第一职业教育品牌的维多利亚教育集团，一直致力于帮助学员打开数据职场的大门。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zh-CN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23年来不断吸纳社会精英讲师，接触北美本地公司及雇主，结合优良社会资源为广大同胞搭建起</a:t>
            </a:r>
            <a:r>
              <a:rPr b="1" i="0" lang="zh-CN" sz="3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“培训、实习、就业”</a:t>
            </a:r>
            <a:r>
              <a:rPr b="0" i="0" lang="zh-CN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的坚实平台！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1830ec7d147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099" cy="113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830ec7d147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71566" y="3117731"/>
            <a:ext cx="3238525" cy="33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830ec7d147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71562" y="6551226"/>
            <a:ext cx="3240007" cy="330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830ec7d147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0845" y="3117737"/>
            <a:ext cx="3238525" cy="33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830ec7d147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50840" y="6551233"/>
            <a:ext cx="3240007" cy="330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830ec7d147_0_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80760" y="6918202"/>
            <a:ext cx="674824" cy="6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830ec7d147_0_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57314" y="3530096"/>
            <a:ext cx="674824" cy="6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830ec7d147_0_1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57314" y="6918202"/>
            <a:ext cx="674824" cy="6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830ec7d147_0_1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80764" y="3530096"/>
            <a:ext cx="674824" cy="67482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830ec7d147_0_116"/>
          <p:cNvSpPr txBox="1"/>
          <p:nvPr/>
        </p:nvSpPr>
        <p:spPr>
          <a:xfrm>
            <a:off x="12357311" y="4643612"/>
            <a:ext cx="2620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05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C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北美本地</a:t>
            </a:r>
            <a:endParaRPr b="1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C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工作经验</a:t>
            </a:r>
            <a:br>
              <a:rPr b="1" i="0" lang="zh-C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830ec7d147_0_116"/>
          <p:cNvSpPr txBox="1"/>
          <p:nvPr/>
        </p:nvSpPr>
        <p:spPr>
          <a:xfrm>
            <a:off x="15780751" y="4661273"/>
            <a:ext cx="30018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05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C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北美企业</a:t>
            </a:r>
            <a:endParaRPr b="1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C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实习工作证明</a:t>
            </a:r>
            <a:endParaRPr b="1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1830ec7d147_0_116"/>
          <p:cNvSpPr txBox="1"/>
          <p:nvPr/>
        </p:nvSpPr>
        <p:spPr>
          <a:xfrm>
            <a:off x="12357311" y="7972985"/>
            <a:ext cx="2620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05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C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一份完美</a:t>
            </a:r>
            <a:endParaRPr b="1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C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求职简历</a:t>
            </a:r>
            <a:br>
              <a:rPr b="1" i="0" lang="zh-C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830ec7d147_0_116"/>
          <p:cNvSpPr txBox="1"/>
          <p:nvPr/>
        </p:nvSpPr>
        <p:spPr>
          <a:xfrm>
            <a:off x="15780764" y="7983632"/>
            <a:ext cx="2620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05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C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北美雇主</a:t>
            </a:r>
            <a:endParaRPr b="1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zh-C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资源及人脉</a:t>
            </a:r>
            <a:endParaRPr b="1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g1830ec7d147_0_1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13248" y="3141345"/>
            <a:ext cx="10436195" cy="670738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830ec7d147_0_116"/>
          <p:cNvSpPr txBox="1"/>
          <p:nvPr/>
        </p:nvSpPr>
        <p:spPr>
          <a:xfrm>
            <a:off x="1786704" y="455608"/>
            <a:ext cx="62421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124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zh-CN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参加学员将收获</a:t>
            </a:r>
            <a:br>
              <a:rPr b="1" i="0" lang="zh-CN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g1830ec7d147_0_1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86704" y="1509288"/>
            <a:ext cx="16996057" cy="3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830ec7d147_0_1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1101937" y="627611"/>
            <a:ext cx="546419" cy="503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1830ec7d147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76" y="573971"/>
            <a:ext cx="7381974" cy="101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830ec7d147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8128" y="672802"/>
            <a:ext cx="5687000" cy="508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830ec7d147_0_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12392" y="679346"/>
            <a:ext cx="5273400" cy="502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830ec7d147_0_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8759" y="6120662"/>
            <a:ext cx="11597815" cy="463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422" name="Google Shape;422;g187cf28c30d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436305"/>
            <a:ext cx="20095586" cy="45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87cf28c30d_0_214"/>
          <p:cNvSpPr txBox="1"/>
          <p:nvPr/>
        </p:nvSpPr>
        <p:spPr>
          <a:xfrm>
            <a:off x="1508962" y="2470643"/>
            <a:ext cx="15431400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lang="zh-CN" sz="73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财务分析</a:t>
            </a:r>
            <a:r>
              <a:rPr b="1" lang="zh-CN" sz="73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名师</a:t>
            </a:r>
            <a:endParaRPr b="1" i="0" sz="7300" u="none" cap="none" strike="noStrike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g187cf28c30d_0_214"/>
          <p:cNvSpPr txBox="1"/>
          <p:nvPr/>
        </p:nvSpPr>
        <p:spPr>
          <a:xfrm>
            <a:off x="1589266" y="3898081"/>
            <a:ext cx="129753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zh-CN" sz="660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Frank Chen</a:t>
            </a:r>
            <a:endParaRPr b="1" i="0" sz="6600" u="none" cap="none" strike="noStrike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g187cf28c30d_0_214"/>
          <p:cNvSpPr txBox="1"/>
          <p:nvPr/>
        </p:nvSpPr>
        <p:spPr>
          <a:xfrm>
            <a:off x="1521659" y="5609723"/>
            <a:ext cx="12975300" cy="4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25" lIns="201025" spcFirstLastPara="1" rIns="201025" wrap="square" tIns="201025">
            <a:spAutoFit/>
          </a:bodyPr>
          <a:lstStyle/>
          <a:p>
            <a:pPr indent="-419100" lvl="0" marL="381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zh-CN" sz="3200">
                <a:solidFill>
                  <a:schemeClr val="lt1"/>
                </a:solidFill>
              </a:rPr>
              <a:t>加拿大注册会计师CPA</a:t>
            </a:r>
            <a:endParaRPr sz="3200">
              <a:solidFill>
                <a:schemeClr val="lt1"/>
              </a:solidFill>
            </a:endParaRPr>
          </a:p>
          <a:p>
            <a:pPr indent="-419100" lvl="0" marL="381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zh-CN" sz="3200">
                <a:solidFill>
                  <a:schemeClr val="lt1"/>
                </a:solidFill>
              </a:rPr>
              <a:t>加拿大公认会计师CGA</a:t>
            </a:r>
            <a:endParaRPr sz="3200">
              <a:solidFill>
                <a:schemeClr val="lt1"/>
              </a:solidFill>
            </a:endParaRPr>
          </a:p>
          <a:p>
            <a:pPr indent="-419100" lvl="0" marL="381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zh-CN" sz="3200">
                <a:solidFill>
                  <a:schemeClr val="lt1"/>
                </a:solidFill>
              </a:rPr>
              <a:t>英国特许公认会计师ACCA</a:t>
            </a:r>
            <a:endParaRPr sz="3200">
              <a:solidFill>
                <a:schemeClr val="lt1"/>
              </a:solidFill>
            </a:endParaRPr>
          </a:p>
          <a:p>
            <a:pPr indent="-419100" lvl="0" marL="381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zh-CN" sz="3200">
                <a:solidFill>
                  <a:schemeClr val="lt1"/>
                </a:solidFill>
              </a:rPr>
              <a:t>美国注册管理会计师CMA</a:t>
            </a:r>
            <a:endParaRPr sz="3200">
              <a:solidFill>
                <a:schemeClr val="lt1"/>
              </a:solidFill>
            </a:endParaRPr>
          </a:p>
          <a:p>
            <a:pPr indent="-419100" lvl="0" marL="381000" marR="3810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zh-CN" sz="3200">
                <a:solidFill>
                  <a:schemeClr val="lt1"/>
                </a:solidFill>
              </a:rPr>
              <a:t>拥有20年世界五百强企业财务管理经验，历任大众汽车，</a:t>
            </a:r>
            <a:endParaRPr sz="3200">
              <a:solidFill>
                <a:schemeClr val="lt1"/>
              </a:solidFill>
            </a:endParaRPr>
          </a:p>
          <a:p>
            <a:pPr indent="0" lvl="0" marL="381000" marR="3810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</a:rPr>
              <a:t>博世，通用电气，大陆集团等多家全球顶尖企业。现任</a:t>
            </a:r>
            <a:endParaRPr sz="3200">
              <a:solidFill>
                <a:schemeClr val="lt1"/>
              </a:solidFill>
            </a:endParaRPr>
          </a:p>
          <a:p>
            <a:pPr indent="0" lvl="0" marL="381000" marR="3810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</a:rPr>
              <a:t>加拿大大型跨国上市公司Financial Controller</a:t>
            </a:r>
            <a:endParaRPr sz="36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426" name="Google Shape;426;g187cf28c30d_0_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3983" y="840350"/>
            <a:ext cx="7057400" cy="73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187cf28c30d_0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075"/>
            <a:ext cx="21699825" cy="105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type="title"/>
          </p:nvPr>
        </p:nvSpPr>
        <p:spPr>
          <a:xfrm>
            <a:off x="1104677" y="679616"/>
            <a:ext cx="17892126" cy="1696401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zh-CN"/>
              <a:t>如果你也想：</a:t>
            </a:r>
            <a:endParaRPr/>
          </a:p>
        </p:txBody>
      </p:sp>
      <p:sp>
        <p:nvSpPr>
          <p:cNvPr id="438" name="Google Shape;438;p48"/>
          <p:cNvSpPr txBox="1"/>
          <p:nvPr>
            <p:ph idx="12" type="sldNum"/>
          </p:nvPr>
        </p:nvSpPr>
        <p:spPr>
          <a:xfrm>
            <a:off x="14198519" y="10290986"/>
            <a:ext cx="4798284" cy="340338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id="439" name="Google Shape;439;p48"/>
          <p:cNvGrpSpPr/>
          <p:nvPr/>
        </p:nvGrpSpPr>
        <p:grpSpPr>
          <a:xfrm>
            <a:off x="2290619" y="1808579"/>
            <a:ext cx="15522862" cy="7994114"/>
            <a:chOff x="1389131" y="1269000"/>
            <a:chExt cx="9413738" cy="4847638"/>
          </a:xfrm>
        </p:grpSpPr>
        <p:cxnSp>
          <p:nvCxnSpPr>
            <p:cNvPr id="440" name="Google Shape;440;p48"/>
            <p:cNvCxnSpPr/>
            <p:nvPr/>
          </p:nvCxnSpPr>
          <p:spPr>
            <a:xfrm>
              <a:off x="1389131" y="3212976"/>
              <a:ext cx="9413738" cy="0"/>
            </a:xfrm>
            <a:prstGeom prst="straightConnector1">
              <a:avLst/>
            </a:prstGeom>
            <a:noFill/>
            <a:ln cap="rnd" cmpd="sng" w="152400">
              <a:solidFill>
                <a:srgbClr val="BFBFB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441" name="Google Shape;441;p48"/>
            <p:cNvSpPr/>
            <p:nvPr/>
          </p:nvSpPr>
          <p:spPr>
            <a:xfrm>
              <a:off x="5447928" y="2348880"/>
              <a:ext cx="1296144" cy="1728192"/>
            </a:xfrm>
            <a:prstGeom prst="diamond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2" name="Google Shape;442;p48"/>
            <p:cNvCxnSpPr/>
            <p:nvPr/>
          </p:nvCxnSpPr>
          <p:spPr>
            <a:xfrm>
              <a:off x="6109847" y="3212976"/>
              <a:ext cx="1268450" cy="0"/>
            </a:xfrm>
            <a:prstGeom prst="straightConnector1">
              <a:avLst/>
            </a:prstGeom>
            <a:noFill/>
            <a:ln cap="flat" cmpd="sng" w="152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3" name="Google Shape;443;p48"/>
            <p:cNvSpPr/>
            <p:nvPr/>
          </p:nvSpPr>
          <p:spPr>
            <a:xfrm>
              <a:off x="2333582" y="2348880"/>
              <a:ext cx="1296144" cy="1728192"/>
            </a:xfrm>
            <a:prstGeom prst="diamond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762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8562274" y="2348880"/>
              <a:ext cx="1296144" cy="1728192"/>
            </a:xfrm>
            <a:prstGeom prst="diamond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5" name="Google Shape;445;p48"/>
            <p:cNvCxnSpPr/>
            <p:nvPr/>
          </p:nvCxnSpPr>
          <p:spPr>
            <a:xfrm>
              <a:off x="9336360" y="3212976"/>
              <a:ext cx="648072" cy="0"/>
            </a:xfrm>
            <a:prstGeom prst="straightConnector1">
              <a:avLst/>
            </a:prstGeom>
            <a:noFill/>
            <a:ln cap="flat" cmpd="sng" w="152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6" name="Google Shape;446;p48"/>
            <p:cNvCxnSpPr/>
            <p:nvPr/>
          </p:nvCxnSpPr>
          <p:spPr>
            <a:xfrm>
              <a:off x="3071664" y="3212976"/>
              <a:ext cx="1268450" cy="0"/>
            </a:xfrm>
            <a:prstGeom prst="straightConnector1">
              <a:avLst/>
            </a:prstGeom>
            <a:noFill/>
            <a:ln cap="flat" cmpd="sng" w="152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" name="Google Shape;447;p48"/>
            <p:cNvCxnSpPr>
              <a:stCxn id="443" idx="2"/>
            </p:cNvCxnSpPr>
            <p:nvPr/>
          </p:nvCxnSpPr>
          <p:spPr>
            <a:xfrm rot="5400000">
              <a:off x="2281604" y="4255122"/>
              <a:ext cx="878100" cy="5220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8" name="Google Shape;448;p48"/>
            <p:cNvCxnSpPr>
              <a:endCxn id="444" idx="2"/>
            </p:cNvCxnSpPr>
            <p:nvPr/>
          </p:nvCxnSpPr>
          <p:spPr>
            <a:xfrm flipH="1" rot="5400000">
              <a:off x="9032296" y="4255122"/>
              <a:ext cx="878100" cy="522000"/>
            </a:xfrm>
            <a:prstGeom prst="bentConnector3">
              <a:avLst>
                <a:gd fmla="val 23279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9" name="Google Shape;449;p48"/>
            <p:cNvCxnSpPr>
              <a:stCxn id="441" idx="2"/>
            </p:cNvCxnSpPr>
            <p:nvPr/>
          </p:nvCxnSpPr>
          <p:spPr>
            <a:xfrm>
              <a:off x="6096000" y="4077072"/>
              <a:ext cx="0" cy="8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50" name="Google Shape;450;p48"/>
            <p:cNvGrpSpPr/>
            <p:nvPr/>
          </p:nvGrpSpPr>
          <p:grpSpPr>
            <a:xfrm>
              <a:off x="2252035" y="4353967"/>
              <a:ext cx="396156" cy="396156"/>
              <a:chOff x="4792557" y="2249137"/>
              <a:chExt cx="648072" cy="648072"/>
            </a:xfrm>
          </p:grpSpPr>
          <p:sp>
            <p:nvSpPr>
              <p:cNvPr id="451" name="Google Shape;451;p48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solidFill>
                <a:schemeClr val="accent3"/>
              </a:soli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8"/>
              <p:cNvSpPr/>
              <p:nvPr/>
            </p:nvSpPr>
            <p:spPr>
              <a:xfrm>
                <a:off x="4926447" y="2390028"/>
                <a:ext cx="380293" cy="366291"/>
              </a:xfrm>
              <a:custGeom>
                <a:rect b="b" l="l" r="r" t="t"/>
                <a:pathLst>
                  <a:path extrusionOk="0" h="6827" w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48"/>
            <p:cNvGrpSpPr/>
            <p:nvPr/>
          </p:nvGrpSpPr>
          <p:grpSpPr>
            <a:xfrm>
              <a:off x="5897921" y="4353967"/>
              <a:ext cx="396156" cy="396156"/>
              <a:chOff x="3909160" y="2249137"/>
              <a:chExt cx="648072" cy="648072"/>
            </a:xfrm>
          </p:grpSpPr>
          <p:sp>
            <p:nvSpPr>
              <p:cNvPr id="454" name="Google Shape;454;p48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8"/>
              <p:cNvSpPr/>
              <p:nvPr/>
            </p:nvSpPr>
            <p:spPr>
              <a:xfrm>
                <a:off x="4043050" y="2390028"/>
                <a:ext cx="380293" cy="366291"/>
              </a:xfrm>
              <a:custGeom>
                <a:rect b="b" l="l" r="r" t="t"/>
                <a:pathLst>
                  <a:path extrusionOk="0" h="5912" w="6827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48"/>
            <p:cNvGrpSpPr/>
            <p:nvPr/>
          </p:nvGrpSpPr>
          <p:grpSpPr>
            <a:xfrm>
              <a:off x="9543809" y="4353967"/>
              <a:ext cx="396156" cy="396156"/>
              <a:chOff x="5675954" y="2249137"/>
              <a:chExt cx="648072" cy="648072"/>
            </a:xfrm>
          </p:grpSpPr>
          <p:sp>
            <p:nvSpPr>
              <p:cNvPr id="457" name="Google Shape;457;p48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1"/>
              </a:soli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8"/>
              <p:cNvSpPr/>
              <p:nvPr/>
            </p:nvSpPr>
            <p:spPr>
              <a:xfrm>
                <a:off x="5809844" y="2390028"/>
                <a:ext cx="380293" cy="366291"/>
              </a:xfrm>
              <a:custGeom>
                <a:rect b="b" l="l" r="r" t="t"/>
                <a:pathLst>
                  <a:path extrusionOk="0" h="598324" w="597921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9" name="Google Shape;459;p48"/>
            <p:cNvCxnSpPr/>
            <p:nvPr/>
          </p:nvCxnSpPr>
          <p:spPr>
            <a:xfrm>
              <a:off x="4274490" y="4750123"/>
              <a:ext cx="0" cy="1366515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0" name="Google Shape;460;p48"/>
            <p:cNvCxnSpPr/>
            <p:nvPr/>
          </p:nvCxnSpPr>
          <p:spPr>
            <a:xfrm>
              <a:off x="7923245" y="4750123"/>
              <a:ext cx="0" cy="1366515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61" name="Google Shape;461;p48"/>
            <p:cNvGrpSpPr/>
            <p:nvPr/>
          </p:nvGrpSpPr>
          <p:grpSpPr>
            <a:xfrm>
              <a:off x="1396081" y="5094000"/>
              <a:ext cx="2108063" cy="944997"/>
              <a:chOff x="1764076" y="5149210"/>
              <a:chExt cx="2108063" cy="944997"/>
            </a:xfrm>
          </p:grpSpPr>
          <p:sp>
            <p:nvSpPr>
              <p:cNvPr id="462" name="Google Shape;462;p48"/>
              <p:cNvSpPr/>
              <p:nvPr/>
            </p:nvSpPr>
            <p:spPr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3600" lIns="180000" spcFirstLastPara="1" rIns="180000" wrap="square" tIns="93600">
                <a:normAutofit/>
              </a:bodyPr>
              <a:lstStyle/>
              <a:p>
                <a:pPr indent="0" lvl="0" marL="0" marR="0" rtl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8"/>
              <p:cNvSpPr txBox="1"/>
              <p:nvPr/>
            </p:nvSpPr>
            <p:spPr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3600" lIns="180000" spcFirstLastPara="1" rIns="180000" wrap="square" tIns="93600">
                <a:normAutofit lnSpcReduction="10000"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3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找到满意工作</a:t>
                </a:r>
                <a:endParaRPr b="1" sz="3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48"/>
            <p:cNvGrpSpPr/>
            <p:nvPr/>
          </p:nvGrpSpPr>
          <p:grpSpPr>
            <a:xfrm>
              <a:off x="5044836" y="5094000"/>
              <a:ext cx="2108063" cy="944997"/>
              <a:chOff x="1764076" y="5149210"/>
              <a:chExt cx="2108063" cy="944997"/>
            </a:xfrm>
          </p:grpSpPr>
          <p:sp>
            <p:nvSpPr>
              <p:cNvPr id="465" name="Google Shape;465;p48"/>
              <p:cNvSpPr/>
              <p:nvPr/>
            </p:nvSpPr>
            <p:spPr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3600" lIns="180000" spcFirstLastPara="1" rIns="180000" wrap="square" tIns="93600">
                <a:normAutofit/>
              </a:bodyPr>
              <a:lstStyle/>
              <a:p>
                <a:pPr indent="0" lvl="0" marL="0" marR="0" rtl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8"/>
              <p:cNvSpPr txBox="1"/>
              <p:nvPr/>
            </p:nvSpPr>
            <p:spPr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3600" lIns="180000" spcFirstLastPara="1" rIns="180000" wrap="square" tIns="93600">
                <a:normAutofit lnSpcReduction="10000"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3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获得更多财富</a:t>
                </a:r>
                <a:endParaRPr b="1" sz="3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48"/>
            <p:cNvGrpSpPr/>
            <p:nvPr/>
          </p:nvGrpSpPr>
          <p:grpSpPr>
            <a:xfrm>
              <a:off x="8693591" y="5094000"/>
              <a:ext cx="2108063" cy="944997"/>
              <a:chOff x="1764076" y="5149210"/>
              <a:chExt cx="2108063" cy="944997"/>
            </a:xfrm>
          </p:grpSpPr>
          <p:sp>
            <p:nvSpPr>
              <p:cNvPr id="468" name="Google Shape;468;p48"/>
              <p:cNvSpPr/>
              <p:nvPr/>
            </p:nvSpPr>
            <p:spPr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3600" lIns="180000" spcFirstLastPara="1" rIns="180000" wrap="square" tIns="93600">
                <a:normAutofit/>
              </a:bodyPr>
              <a:lstStyle/>
              <a:p>
                <a:pPr indent="0" lvl="0" marL="0" marR="0" rtl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8"/>
              <p:cNvSpPr txBox="1"/>
              <p:nvPr/>
            </p:nvSpPr>
            <p:spPr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3600" lIns="180000" spcFirstLastPara="1" rIns="180000" wrap="square" tIns="93600">
                <a:normAutofit lnSpcReduction="10000"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3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拥有美好未来</a:t>
                </a:r>
                <a:endParaRPr b="1" sz="3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0" name="Google Shape;470;p48"/>
            <p:cNvSpPr txBox="1"/>
            <p:nvPr/>
          </p:nvSpPr>
          <p:spPr>
            <a:xfrm>
              <a:off x="4173030" y="1269000"/>
              <a:ext cx="3845940" cy="391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3600" lIns="180000" spcFirstLastPara="1" rIns="180000" wrap="square" tIns="93600">
              <a:norm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type="title"/>
          </p:nvPr>
        </p:nvSpPr>
        <p:spPr>
          <a:xfrm>
            <a:off x="1104678" y="2"/>
            <a:ext cx="17892126" cy="1696401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76" name="Google Shape;47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53" y="0"/>
            <a:ext cx="20063568" cy="113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3684" y="8109100"/>
            <a:ext cx="2248063" cy="2172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109" name="Google Shape;109;g187cf28c30d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18" cy="11308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10" name="Google Shape;110;g187cf28c30d_0_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4383" y="-3689787"/>
            <a:ext cx="7547745" cy="7547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11" name="Google Shape;111;g187cf28c30d_0_2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85798" y="3275043"/>
            <a:ext cx="7174438" cy="7174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12" name="Google Shape;112;g187cf28c30d_0_2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60768" y="-3587802"/>
            <a:ext cx="7174438" cy="7174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13" name="Google Shape;113;g187cf28c30d_0_2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726" y="9422636"/>
            <a:ext cx="3783570" cy="3783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14" name="Google Shape;114;g187cf28c30d_0_2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04106" y="3949554"/>
            <a:ext cx="7421582" cy="7421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15" name="Google Shape;115;g187cf28c30d_0_2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21087" y="1329977"/>
            <a:ext cx="8151061" cy="81510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16" name="Google Shape;116;g187cf28c30d_0_2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5375066" y="-1443845"/>
            <a:ext cx="7945741" cy="7945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17" name="Google Shape;117;g187cf28c30d_0_2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137563" y="-151764"/>
            <a:ext cx="5876507" cy="5876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18" name="Google Shape;118;g187cf28c30d_0_2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36754" y="9336223"/>
            <a:ext cx="5876507" cy="5876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19" name="Google Shape;119;g187cf28c30d_0_270"/>
          <p:cNvPicPr preferRelativeResize="0"/>
          <p:nvPr/>
        </p:nvPicPr>
        <p:blipFill rotWithShape="1">
          <a:blip r:embed="rId11">
            <a:alphaModFix amt="36000"/>
          </a:blip>
          <a:srcRect b="0" l="0" r="0" t="0"/>
          <a:stretch/>
        </p:blipFill>
        <p:spPr>
          <a:xfrm>
            <a:off x="19554517" y="2303002"/>
            <a:ext cx="971671" cy="971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20" name="Google Shape;120;g187cf28c30d_0_270"/>
          <p:cNvPicPr preferRelativeResize="0"/>
          <p:nvPr/>
        </p:nvPicPr>
        <p:blipFill rotWithShape="1">
          <a:blip r:embed="rId12">
            <a:alphaModFix amt="42000"/>
          </a:blip>
          <a:srcRect b="0" l="0" r="0" t="0"/>
          <a:stretch/>
        </p:blipFill>
        <p:spPr>
          <a:xfrm>
            <a:off x="1960403" y="7186904"/>
            <a:ext cx="971671" cy="971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21" name="Google Shape;121;g187cf28c30d_0_2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26189" y="3274743"/>
            <a:ext cx="971671" cy="971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22" name="Google Shape;122;g187cf28c30d_0_270"/>
          <p:cNvPicPr preferRelativeResize="0"/>
          <p:nvPr/>
        </p:nvPicPr>
        <p:blipFill rotWithShape="1">
          <a:blip r:embed="rId14">
            <a:alphaModFix amt="40000"/>
          </a:blip>
          <a:srcRect b="0" l="0" r="0" t="0"/>
          <a:stretch/>
        </p:blipFill>
        <p:spPr>
          <a:xfrm>
            <a:off x="14676316" y="10885792"/>
            <a:ext cx="971671" cy="971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23" name="Google Shape;123;g187cf28c30d_0_270"/>
          <p:cNvPicPr preferRelativeResize="0"/>
          <p:nvPr/>
        </p:nvPicPr>
        <p:blipFill rotWithShape="1">
          <a:blip r:embed="rId15">
            <a:alphaModFix amt="31000"/>
          </a:blip>
          <a:srcRect b="0" l="0" r="0" t="0"/>
          <a:stretch/>
        </p:blipFill>
        <p:spPr>
          <a:xfrm>
            <a:off x="15162151" y="-421812"/>
            <a:ext cx="971671" cy="971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24" name="Google Shape;124;g187cf28c30d_0_270"/>
          <p:cNvPicPr preferRelativeResize="0"/>
          <p:nvPr/>
        </p:nvPicPr>
        <p:blipFill rotWithShape="1">
          <a:blip r:embed="rId16">
            <a:alphaModFix amt="46000"/>
          </a:blip>
          <a:srcRect b="0" l="0" r="0" t="0"/>
          <a:stretch/>
        </p:blipFill>
        <p:spPr>
          <a:xfrm>
            <a:off x="-485836" y="2043436"/>
            <a:ext cx="971671" cy="971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25" name="Google Shape;125;g187cf28c30d_0_270"/>
          <p:cNvPicPr preferRelativeResize="0"/>
          <p:nvPr/>
        </p:nvPicPr>
        <p:blipFill rotWithShape="1">
          <a:blip r:embed="rId17">
            <a:alphaModFix amt="28000"/>
          </a:blip>
          <a:srcRect b="0" l="0" r="0" t="0"/>
          <a:stretch/>
        </p:blipFill>
        <p:spPr>
          <a:xfrm>
            <a:off x="5349416" y="10885792"/>
            <a:ext cx="971671" cy="971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26" name="Google Shape;126;g187cf28c30d_0_270"/>
          <p:cNvPicPr preferRelativeResize="0"/>
          <p:nvPr/>
        </p:nvPicPr>
        <p:blipFill rotWithShape="1">
          <a:blip r:embed="rId18">
            <a:alphaModFix amt="26000"/>
          </a:blip>
          <a:srcRect b="0" l="0" r="0" t="0"/>
          <a:stretch/>
        </p:blipFill>
        <p:spPr>
          <a:xfrm>
            <a:off x="16687182" y="6701034"/>
            <a:ext cx="971671" cy="971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27" name="Google Shape;127;g187cf28c30d_0_270"/>
          <p:cNvPicPr preferRelativeResize="0"/>
          <p:nvPr/>
        </p:nvPicPr>
        <p:blipFill rotWithShape="1">
          <a:blip r:embed="rId12">
            <a:alphaModFix amt="42000"/>
          </a:blip>
          <a:srcRect b="0" l="0" r="0" t="0"/>
          <a:stretch/>
        </p:blipFill>
        <p:spPr>
          <a:xfrm>
            <a:off x="9910782" y="4753419"/>
            <a:ext cx="971671" cy="971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28" name="Google Shape;128;g187cf28c30d_0_270"/>
          <p:cNvPicPr preferRelativeResize="0"/>
          <p:nvPr/>
        </p:nvPicPr>
        <p:blipFill rotWithShape="1">
          <a:blip r:embed="rId15">
            <a:alphaModFix amt="31000"/>
          </a:blip>
          <a:srcRect b="0" l="0" r="0" t="0"/>
          <a:stretch/>
        </p:blipFill>
        <p:spPr>
          <a:xfrm>
            <a:off x="4863580" y="-421812"/>
            <a:ext cx="971671" cy="971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29" name="Google Shape;129;g187cf28c30d_0_27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-159463" y="2493638"/>
            <a:ext cx="20277615" cy="6726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30" name="Google Shape;130;g187cf28c30d_0_27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-378462" y="2635650"/>
            <a:ext cx="20496610" cy="640253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87cf28c30d_0_270"/>
          <p:cNvSpPr txBox="1"/>
          <p:nvPr>
            <p:ph idx="4294967295" type="ctrTitle"/>
          </p:nvPr>
        </p:nvSpPr>
        <p:spPr>
          <a:xfrm>
            <a:off x="7512025" y="1837186"/>
            <a:ext cx="10198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099"/>
              </a:buClr>
              <a:buSzPts val="4400"/>
              <a:buFont typeface="Arial"/>
              <a:buNone/>
            </a:pPr>
            <a:r>
              <a:rPr b="0" i="0" lang="zh-CN" sz="4400" u="none" cap="none" strike="noStrike">
                <a:solidFill>
                  <a:srgbClr val="EFC099"/>
                </a:solidFill>
                <a:latin typeface="Arial"/>
                <a:ea typeface="Arial"/>
                <a:cs typeface="Arial"/>
                <a:sym typeface="Arial"/>
              </a:rPr>
              <a:t>Victoria Education Corp.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187cf28c30d_0_270"/>
          <p:cNvSpPr txBox="1"/>
          <p:nvPr>
            <p:ph idx="4294967295" type="ctrTitle"/>
          </p:nvPr>
        </p:nvSpPr>
        <p:spPr>
          <a:xfrm>
            <a:off x="7489361" y="2577382"/>
            <a:ext cx="11391600" cy="15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099"/>
              </a:buClr>
              <a:buSzPts val="9900"/>
              <a:buFont typeface="Itim"/>
              <a:buNone/>
            </a:pPr>
            <a:r>
              <a:rPr b="0" i="0" lang="zh-CN" sz="9900" u="none" cap="none" strike="noStrike">
                <a:solidFill>
                  <a:srgbClr val="EFC099"/>
                </a:solidFill>
                <a:latin typeface="Itim"/>
                <a:ea typeface="Itim"/>
                <a:cs typeface="Itim"/>
                <a:sym typeface="Itim"/>
              </a:rPr>
              <a:t>职业教育服务</a:t>
            </a:r>
            <a:endParaRPr b="0" i="0" sz="9900" u="none" cap="none" strike="noStrike">
              <a:solidFill>
                <a:srgbClr val="EFC099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C099"/>
              </a:buClr>
              <a:buSzPts val="9900"/>
              <a:buFont typeface="Itim"/>
              <a:buNone/>
            </a:pPr>
            <a:r>
              <a:rPr lang="zh-CN" sz="4000">
                <a:solidFill>
                  <a:srgbClr val="EFC099"/>
                </a:solidFill>
                <a:latin typeface="Itim"/>
                <a:ea typeface="Itim"/>
                <a:cs typeface="Itim"/>
                <a:sym typeface="Itim"/>
              </a:rPr>
              <a:t>——您的成功就业从这里开始</a:t>
            </a:r>
            <a:endParaRPr sz="4000">
              <a:solidFill>
                <a:srgbClr val="EFC099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33" name="Google Shape;133;g187cf28c30d_0_270"/>
          <p:cNvSpPr txBox="1"/>
          <p:nvPr>
            <p:ph idx="4294967295" type="ctrTitle"/>
          </p:nvPr>
        </p:nvSpPr>
        <p:spPr>
          <a:xfrm>
            <a:off x="7489349" y="4880271"/>
            <a:ext cx="117042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zh-CN" sz="2600">
                <a:solidFill>
                  <a:srgbClr val="FFFFFF"/>
                </a:solidFill>
              </a:rPr>
              <a:t>10大校区，120门课程，10万人受益，数万人就业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60400" lvl="0" marL="1003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600"/>
              <a:buChar char="●"/>
            </a:pPr>
            <a:r>
              <a:rPr b="1" lang="zh-CN" sz="2600">
                <a:solidFill>
                  <a:srgbClr val="F1C232"/>
                </a:solidFill>
              </a:rPr>
              <a:t>职场学院</a:t>
            </a:r>
            <a:endParaRPr b="1" sz="2600">
              <a:solidFill>
                <a:srgbClr val="F1C232"/>
              </a:solidFill>
            </a:endParaRPr>
          </a:p>
          <a:p>
            <a:pPr indent="-660400" lvl="0" marL="1003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600"/>
              <a:buChar char="●"/>
            </a:pPr>
            <a:r>
              <a:rPr b="1" lang="zh-CN" sz="2600">
                <a:solidFill>
                  <a:srgbClr val="F1C232"/>
                </a:solidFill>
              </a:rPr>
              <a:t>创业学院</a:t>
            </a:r>
            <a:endParaRPr b="1" sz="2600">
              <a:solidFill>
                <a:srgbClr val="F1C232"/>
              </a:solidFill>
            </a:endParaRPr>
          </a:p>
          <a:p>
            <a:pPr indent="-660400" lvl="0" marL="1003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600"/>
              <a:buChar char="●"/>
            </a:pPr>
            <a:r>
              <a:rPr b="1" lang="zh-CN" sz="2600">
                <a:solidFill>
                  <a:srgbClr val="F1C232"/>
                </a:solidFill>
              </a:rPr>
              <a:t>地产学院</a:t>
            </a:r>
            <a:endParaRPr b="1" sz="2600">
              <a:solidFill>
                <a:srgbClr val="F1C232"/>
              </a:solidFill>
            </a:endParaRPr>
          </a:p>
          <a:p>
            <a:pPr indent="-660400" lvl="0" marL="1003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600"/>
              <a:buChar char="●"/>
            </a:pPr>
            <a:r>
              <a:rPr b="1" lang="zh-CN" sz="2600">
                <a:solidFill>
                  <a:srgbClr val="F1C232"/>
                </a:solidFill>
              </a:rPr>
              <a:t>投资学院</a:t>
            </a:r>
            <a:endParaRPr b="1" sz="2600">
              <a:solidFill>
                <a:srgbClr val="F1C232"/>
              </a:solidFill>
            </a:endParaRPr>
          </a:p>
          <a:p>
            <a:pPr indent="-660400" lvl="0" marL="1003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600"/>
              <a:buChar char="●"/>
            </a:pPr>
            <a:r>
              <a:rPr b="1" lang="zh-CN" sz="2600">
                <a:solidFill>
                  <a:srgbClr val="F1C232"/>
                </a:solidFill>
              </a:rPr>
              <a:t>提升学院</a:t>
            </a:r>
            <a:endParaRPr b="1" i="0" sz="1700" u="none" cap="none" strike="noStrike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134" name="Google Shape;134;g187cf28c30d_0_27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2700000">
            <a:off x="-261697" y="2973541"/>
            <a:ext cx="5958608" cy="59586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35" name="Google Shape;135;g187cf28c30d_0_27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2700000">
            <a:off x="-261697" y="2517569"/>
            <a:ext cx="5958608" cy="59586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36" name="Google Shape;136;g187cf28c30d_0_27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-820236" y="2260034"/>
            <a:ext cx="7075684" cy="707568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87cf28c30d_0_270"/>
          <p:cNvSpPr txBox="1"/>
          <p:nvPr>
            <p:ph idx="4294967295" type="ctrTitle"/>
          </p:nvPr>
        </p:nvSpPr>
        <p:spPr>
          <a:xfrm>
            <a:off x="18717108" y="10130396"/>
            <a:ext cx="1469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Clr>
                <a:srgbClr val="EFC099"/>
              </a:buClr>
              <a:buSzPts val="8600"/>
              <a:buFont typeface="Itim"/>
              <a:buNone/>
            </a:pPr>
            <a:r>
              <a:rPr b="0" i="0" lang="zh-CN" sz="8600" u="none" cap="none" strike="noStrike">
                <a:solidFill>
                  <a:srgbClr val="EFC099"/>
                </a:solidFill>
                <a:latin typeface="Itim"/>
                <a:ea typeface="Itim"/>
                <a:cs typeface="Itim"/>
                <a:sym typeface="Itim"/>
              </a:rPr>
              <a:t>01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138" name="Google Shape;138;g187cf28c30d_0_27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-109535" y="2970785"/>
            <a:ext cx="5654283" cy="5654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39" name="Google Shape;139;g187cf28c30d_0_27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7173017" y="-284077"/>
            <a:ext cx="3134934" cy="31349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87cf28c30d_0_270"/>
          <p:cNvSpPr txBox="1"/>
          <p:nvPr>
            <p:ph idx="4294967295" type="ctrTitle"/>
          </p:nvPr>
        </p:nvSpPr>
        <p:spPr>
          <a:xfrm>
            <a:off x="7793224" y="9481626"/>
            <a:ext cx="52068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EB Garamond"/>
              <a:buNone/>
            </a:pPr>
            <a:r>
              <a:rPr b="1" lang="zh-CN" sz="3700">
                <a:solidFill>
                  <a:srgbClr val="EFC099"/>
                </a:solidFill>
                <a:latin typeface="EB Garamond"/>
                <a:ea typeface="EB Garamond"/>
                <a:cs typeface="EB Garamond"/>
                <a:sym typeface="EB Garamond"/>
              </a:rPr>
              <a:t>电话：416-665-1888</a:t>
            </a:r>
            <a:endParaRPr b="1" sz="3700">
              <a:solidFill>
                <a:srgbClr val="EFC099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EB Garamond"/>
              <a:buNone/>
            </a:pPr>
            <a:r>
              <a:rPr b="1" lang="zh-CN" sz="3700">
                <a:solidFill>
                  <a:srgbClr val="EFC099"/>
                </a:solidFill>
                <a:latin typeface="EB Garamond"/>
                <a:ea typeface="EB Garamond"/>
                <a:cs typeface="EB Garamond"/>
                <a:sym typeface="EB Garamond"/>
              </a:rPr>
              <a:t>网站：</a:t>
            </a:r>
            <a:r>
              <a:rPr b="1" i="0" lang="zh-CN" sz="3700" u="none" cap="none" strike="noStrike">
                <a:solidFill>
                  <a:srgbClr val="EFC099"/>
                </a:solidFill>
                <a:latin typeface="EB Garamond"/>
                <a:ea typeface="EB Garamond"/>
                <a:cs typeface="EB Garamond"/>
                <a:sym typeface="EB Garamond"/>
              </a:rPr>
              <a:t>www.vicedu.com</a:t>
            </a:r>
            <a:endParaRPr b="0" i="0" sz="1700" u="none" cap="none" strike="noStrike">
              <a:solidFill>
                <a:srgbClr val="EFC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>
            <p:ph type="title"/>
          </p:nvPr>
        </p:nvSpPr>
        <p:spPr>
          <a:xfrm>
            <a:off x="1104678" y="2"/>
            <a:ext cx="17892126" cy="1696401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建筑的摆设布局&#10;&#10;描述已自动生成" id="483" name="Google Shape;48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08" y="2"/>
            <a:ext cx="20104097" cy="1130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>
            <p:ph type="title"/>
          </p:nvPr>
        </p:nvSpPr>
        <p:spPr>
          <a:xfrm>
            <a:off x="1104678" y="2"/>
            <a:ext cx="17892126" cy="1696401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90" name="Google Shape;490;p51"/>
          <p:cNvPicPr preferRelativeResize="0"/>
          <p:nvPr/>
        </p:nvPicPr>
        <p:blipFill rotWithShape="1">
          <a:blip r:embed="rId3">
            <a:alphaModFix/>
          </a:blip>
          <a:srcRect b="6075" l="0" r="0" t="3222"/>
          <a:stretch/>
        </p:blipFill>
        <p:spPr>
          <a:xfrm>
            <a:off x="-1309" y="-361898"/>
            <a:ext cx="20104100" cy="116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1"/>
          <p:cNvSpPr/>
          <p:nvPr/>
        </p:nvSpPr>
        <p:spPr>
          <a:xfrm>
            <a:off x="-1308" y="7871308"/>
            <a:ext cx="20105409" cy="1869813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675" lIns="75375" spcFirstLastPara="1" rIns="75375" wrap="square" tIns="37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900">
                <a:solidFill>
                  <a:srgbClr val="013476"/>
                </a:solidFill>
                <a:latin typeface="Calibri"/>
                <a:ea typeface="Calibri"/>
                <a:cs typeface="Calibri"/>
                <a:sym typeface="Calibri"/>
              </a:rPr>
              <a:t>所以，要找工作，要找好工作，要找赚钱多、令人尊敬的好工作！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g1830ec7d147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099" cy="113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1830ec7d147_0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920108">
            <a:off x="608447" y="-464106"/>
            <a:ext cx="65494" cy="26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830ec7d147_0_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919999">
            <a:off x="18624" y="-480942"/>
            <a:ext cx="482268" cy="269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830ec7d147_0_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91724" y="1471849"/>
            <a:ext cx="21395831" cy="1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830ec7d147_0_2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00108" y="1288927"/>
            <a:ext cx="1105407" cy="18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830ec7d147_0_2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00108" y="0"/>
            <a:ext cx="1105407" cy="182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830ec7d147_0_223"/>
          <p:cNvSpPr txBox="1"/>
          <p:nvPr/>
        </p:nvSpPr>
        <p:spPr>
          <a:xfrm>
            <a:off x="7139308" y="2491181"/>
            <a:ext cx="61995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44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  <a:t>共学共进 拥抱未来</a:t>
            </a:r>
            <a:br>
              <a:rPr b="0" i="0" lang="zh-CN" sz="44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</a:br>
            <a:endParaRPr sz="3100"/>
          </a:p>
        </p:txBody>
      </p:sp>
      <p:pic>
        <p:nvPicPr>
          <p:cNvPr id="503" name="Google Shape;503;g1830ec7d147_0_2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991480" y="2652842"/>
            <a:ext cx="496602" cy="43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830ec7d147_0_2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-5400000">
            <a:off x="12989957" y="2652842"/>
            <a:ext cx="496602" cy="43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830ec7d147_0_2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4842" y="4154627"/>
            <a:ext cx="18595386" cy="4472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830ec7d147_0_2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4858" y="4641924"/>
            <a:ext cx="2934224" cy="29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1830ec7d147_0_2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36920" y="4641924"/>
            <a:ext cx="2934224" cy="29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1830ec7d147_0_2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238983" y="4641924"/>
            <a:ext cx="2934224" cy="29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1830ec7d147_0_2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141045" y="4641924"/>
            <a:ext cx="2934224" cy="29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830ec7d147_0_2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9880" y="4154627"/>
            <a:ext cx="18765417" cy="468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830ec7d147_0_2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-62262" y="11053713"/>
            <a:ext cx="20159769" cy="25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830ec7d147_0_2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306698" y="182922"/>
            <a:ext cx="1292225" cy="12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1830ec7d147_0_223"/>
          <p:cNvSpPr txBox="1"/>
          <p:nvPr/>
        </p:nvSpPr>
        <p:spPr>
          <a:xfrm>
            <a:off x="1224837" y="412515"/>
            <a:ext cx="117372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l">
              <a:lnSpc>
                <a:spcPct val="1125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5600" u="none" cap="none" strike="noStrike">
                <a:solidFill>
                  <a:srgbClr val="EACD76"/>
                </a:solidFill>
                <a:latin typeface="Itim"/>
                <a:ea typeface="Itim"/>
                <a:cs typeface="Itim"/>
                <a:sym typeface="Itim"/>
              </a:rPr>
              <a:t>维多利亚教育集团</a:t>
            </a:r>
            <a:endParaRPr sz="3100"/>
          </a:p>
        </p:txBody>
      </p:sp>
      <p:pic>
        <p:nvPicPr>
          <p:cNvPr id="514" name="Google Shape;514;g1830ec7d147_0_2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65815" y="4641924"/>
            <a:ext cx="2872313" cy="287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830ec7d147_0_2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69521" y="4650211"/>
            <a:ext cx="2869022" cy="285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830ec7d147_0_223"/>
          <p:cNvPicPr preferRelativeResize="0"/>
          <p:nvPr/>
        </p:nvPicPr>
        <p:blipFill rotWithShape="1">
          <a:blip r:embed="rId19">
            <a:alphaModFix/>
          </a:blip>
          <a:srcRect b="43807" l="-64311" r="95836" t="0"/>
          <a:stretch/>
        </p:blipFill>
        <p:spPr>
          <a:xfrm>
            <a:off x="14797587" y="5144946"/>
            <a:ext cx="1970283" cy="203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830ec7d147_0_2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441819" y="4670486"/>
            <a:ext cx="2798536" cy="282374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830ec7d147_0_223"/>
          <p:cNvSpPr txBox="1"/>
          <p:nvPr/>
        </p:nvSpPr>
        <p:spPr>
          <a:xfrm>
            <a:off x="2041569" y="7729067"/>
            <a:ext cx="36885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ctr">
              <a:lnSpc>
                <a:spcPct val="1125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维多利亚微信公众号</a:t>
            </a:r>
            <a:b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viceducation</a:t>
            </a:r>
            <a:b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​</a:t>
            </a:r>
            <a:b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endParaRPr sz="31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9" name="Google Shape;519;g1830ec7d147_0_223"/>
          <p:cNvSpPr txBox="1"/>
          <p:nvPr/>
        </p:nvSpPr>
        <p:spPr>
          <a:xfrm>
            <a:off x="6526181" y="7729067"/>
            <a:ext cx="25881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ctr">
              <a:lnSpc>
                <a:spcPct val="1125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维多利亚教育集团</a:t>
            </a:r>
            <a:b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YouTube</a:t>
            </a:r>
            <a:b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​</a:t>
            </a:r>
            <a:b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endParaRPr sz="31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0" name="Google Shape;520;g1830ec7d147_0_223"/>
          <p:cNvSpPr txBox="1"/>
          <p:nvPr/>
        </p:nvSpPr>
        <p:spPr>
          <a:xfrm>
            <a:off x="10302149" y="7729067"/>
            <a:ext cx="31431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ctr">
              <a:lnSpc>
                <a:spcPct val="1125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维多利亚教育集团</a:t>
            </a:r>
            <a:b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小红书账号</a:t>
            </a:r>
            <a:b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​</a:t>
            </a:r>
            <a:b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endParaRPr sz="31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1" name="Google Shape;521;g1830ec7d147_0_223"/>
          <p:cNvSpPr txBox="1"/>
          <p:nvPr/>
        </p:nvSpPr>
        <p:spPr>
          <a:xfrm>
            <a:off x="14158368" y="7729067"/>
            <a:ext cx="33093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475" lIns="201025" spcFirstLastPara="1" rIns="201025" wrap="square" tIns="100475">
            <a:noAutofit/>
          </a:bodyPr>
          <a:lstStyle/>
          <a:p>
            <a:pPr indent="0" lvl="0" marL="0" marR="0" rtl="0" algn="ctr">
              <a:lnSpc>
                <a:spcPct val="1125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维多利亚教育集团</a:t>
            </a:r>
            <a:endParaRPr sz="2100">
              <a:solidFill>
                <a:srgbClr val="EACD7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125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官方视频号</a:t>
            </a:r>
            <a: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​</a:t>
            </a:r>
            <a:br>
              <a:rPr i="0" lang="zh-CN" sz="2100" u="none" cap="none" strike="noStrike">
                <a:solidFill>
                  <a:srgbClr val="EACD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endParaRPr sz="31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22" name="Google Shape;522;g1830ec7d147_0_223"/>
          <p:cNvPicPr preferRelativeResize="0"/>
          <p:nvPr/>
        </p:nvPicPr>
        <p:blipFill rotWithShape="1">
          <a:blip r:embed="rId19">
            <a:alphaModFix/>
          </a:blip>
          <a:srcRect b="17926" l="14831" r="15306" t="25255"/>
          <a:stretch/>
        </p:blipFill>
        <p:spPr>
          <a:xfrm>
            <a:off x="14346597" y="4672898"/>
            <a:ext cx="2872321" cy="2872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527" name="Google Shape;52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70"/>
            <a:ext cx="20313477" cy="12564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528" name="Google Shape;52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190" y="919733"/>
            <a:ext cx="18187402" cy="9554740"/>
          </a:xfrm>
          <a:prstGeom prst="rect">
            <a:avLst/>
          </a:prstGeom>
          <a:noFill/>
          <a:ln>
            <a:noFill/>
          </a:ln>
          <a:effectLst>
            <a:outerShdw blurRad="152400" algn="ctr" dir="2700000" dist="50800">
              <a:srgbClr val="000000">
                <a:alpha val="29803"/>
              </a:srgbClr>
            </a:outerShdw>
          </a:effectLst>
        </p:spPr>
      </p:pic>
      <p:sp>
        <p:nvSpPr>
          <p:cNvPr id="529" name="Google Shape;529;p53"/>
          <p:cNvSpPr txBox="1"/>
          <p:nvPr/>
        </p:nvSpPr>
        <p:spPr>
          <a:xfrm>
            <a:off x="2592047" y="6679849"/>
            <a:ext cx="12169636" cy="1144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1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zh-CN" sz="7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感谢您的参与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3"/>
          <p:cNvSpPr txBox="1"/>
          <p:nvPr/>
        </p:nvSpPr>
        <p:spPr>
          <a:xfrm>
            <a:off x="2592047" y="2509497"/>
            <a:ext cx="14565936" cy="3883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38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700"/>
              <a:buFont typeface="Arial"/>
              <a:buNone/>
            </a:pPr>
            <a:r>
              <a:rPr b="1" lang="zh-CN" sz="12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38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700"/>
              <a:buFont typeface="Arial"/>
              <a:buNone/>
            </a:pPr>
            <a:r>
              <a:rPr b="1" lang="zh-CN" sz="12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WATCHING</a:t>
            </a:r>
            <a:endParaRPr b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" id="531" name="Google Shape;53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02935" y="4795301"/>
            <a:ext cx="1093314" cy="1093391"/>
          </a:xfrm>
          <a:prstGeom prst="rect">
            <a:avLst/>
          </a:prstGeom>
          <a:noFill/>
          <a:ln>
            <a:noFill/>
          </a:ln>
          <a:effectLst>
            <a:outerShdw blurRad="152400" algn="ctr" dir="2700000" dist="190500">
              <a:srgbClr val="000000">
                <a:alpha val="29803"/>
              </a:srgbClr>
            </a:outerShdw>
          </a:effectLst>
        </p:spPr>
      </p:pic>
      <p:pic>
        <p:nvPicPr>
          <p:cNvPr descr="Picture" id="532" name="Google Shape;532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63626" y="5158388"/>
            <a:ext cx="571935" cy="367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187cf28c30d_0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0104080" cy="1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87cf28c30d_0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/>
          <p:nvPr/>
        </p:nvSpPr>
        <p:spPr>
          <a:xfrm>
            <a:off x="688565" y="1047925"/>
            <a:ext cx="17852440" cy="102606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1"/>
          <p:cNvSpPr/>
          <p:nvPr/>
        </p:nvSpPr>
        <p:spPr>
          <a:xfrm>
            <a:off x="5898040" y="0"/>
            <a:ext cx="8031587" cy="57924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1"/>
          <p:cNvSpPr/>
          <p:nvPr/>
        </p:nvSpPr>
        <p:spPr>
          <a:xfrm>
            <a:off x="7815278" y="6809537"/>
            <a:ext cx="4186022" cy="10488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7557775" y="1390100"/>
            <a:ext cx="47121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维多利亚</a:t>
            </a:r>
            <a:endParaRPr b="1" sz="7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65" y="166954"/>
            <a:ext cx="19726968" cy="10975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14615682" y="6387789"/>
            <a:ext cx="5488419" cy="1461123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>
                <a:solidFill>
                  <a:srgbClr val="C00000"/>
                </a:solidFill>
                <a:latin typeface="SimHei"/>
                <a:ea typeface="SimHei"/>
                <a:cs typeface="SimHei"/>
                <a:sym typeface="SimHei"/>
              </a:rPr>
              <a:t>王牌CSC证书班</a:t>
            </a:r>
            <a:endParaRPr sz="4500">
              <a:solidFill>
                <a:srgbClr val="C00000"/>
              </a:solidFill>
              <a:latin typeface="SimHei"/>
              <a:ea typeface="SimHei"/>
              <a:cs typeface="SimHei"/>
              <a:sym typeface="Sim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>
                <a:solidFill>
                  <a:srgbClr val="C00000"/>
                </a:solidFill>
                <a:latin typeface="SimHei"/>
                <a:ea typeface="SimHei"/>
                <a:cs typeface="SimHei"/>
                <a:sym typeface="SimHei"/>
              </a:rPr>
              <a:t>银行就业保证班</a:t>
            </a:r>
            <a:endParaRPr/>
          </a:p>
        </p:txBody>
      </p:sp>
      <p:sp>
        <p:nvSpPr>
          <p:cNvPr id="165" name="Google Shape;165;p26"/>
          <p:cNvSpPr txBox="1"/>
          <p:nvPr/>
        </p:nvSpPr>
        <p:spPr>
          <a:xfrm>
            <a:off x="9332987" y="8257761"/>
            <a:ext cx="10565387" cy="2199787"/>
          </a:xfrm>
          <a:prstGeom prst="rect">
            <a:avLst/>
          </a:prstGeom>
          <a:noFill/>
          <a:ln>
            <a:noFill/>
          </a:ln>
        </p:spPr>
        <p:txBody>
          <a:bodyPr anchorCtr="0" anchor="t" bIns="37675" lIns="75375" spcFirstLastPara="1" rIns="75375" wrap="square" tIns="3767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23年CIBC高级招聘经理</a:t>
            </a: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CSR协会指定资深培训讲师</a:t>
            </a: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每年成功将几百名学员送入银行零售业</a:t>
            </a: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522" y="1231805"/>
            <a:ext cx="5902238" cy="7110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71" name="Google Shape;1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0333" y="2736287"/>
            <a:ext cx="1517282" cy="1517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72" name="Google Shape;17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0333" y="5140673"/>
            <a:ext cx="1517282" cy="1517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0333" y="7545056"/>
            <a:ext cx="1517282" cy="15173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>
            <p:ph type="ctrTitle"/>
          </p:nvPr>
        </p:nvSpPr>
        <p:spPr>
          <a:xfrm>
            <a:off x="9518605" y="3115022"/>
            <a:ext cx="992795" cy="45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Arial"/>
              <a:buNone/>
            </a:pPr>
            <a:r>
              <a:rPr b="0" i="0" lang="zh-CN" sz="4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 txBox="1"/>
          <p:nvPr>
            <p:ph idx="2" type="ctrTitle"/>
          </p:nvPr>
        </p:nvSpPr>
        <p:spPr>
          <a:xfrm>
            <a:off x="9518605" y="5523496"/>
            <a:ext cx="992795" cy="45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Arial"/>
              <a:buNone/>
            </a:pPr>
            <a:r>
              <a:rPr b="0" i="0" lang="zh-CN" sz="4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 txBox="1"/>
          <p:nvPr>
            <p:ph idx="3" type="ctrTitle"/>
          </p:nvPr>
        </p:nvSpPr>
        <p:spPr>
          <a:xfrm>
            <a:off x="9518605" y="7921497"/>
            <a:ext cx="992795" cy="45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1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Arial"/>
              <a:buNone/>
            </a:pPr>
            <a:r>
              <a:rPr b="0" i="0" lang="zh-CN" sz="4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 txBox="1"/>
          <p:nvPr>
            <p:ph idx="4" type="ctrTitle"/>
          </p:nvPr>
        </p:nvSpPr>
        <p:spPr>
          <a:xfrm>
            <a:off x="11246301" y="2885949"/>
            <a:ext cx="6998287" cy="936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366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Personal and small business banking 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8366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又称 Retail banking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 txBox="1"/>
          <p:nvPr>
            <p:ph idx="5" type="ctrTitle"/>
          </p:nvPr>
        </p:nvSpPr>
        <p:spPr>
          <a:xfrm>
            <a:off x="11245731" y="5551719"/>
            <a:ext cx="7851537" cy="843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366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Wealth management and commercial banking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7818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8"/>
          <p:cNvSpPr txBox="1"/>
          <p:nvPr>
            <p:ph idx="6" type="ctrTitle"/>
          </p:nvPr>
        </p:nvSpPr>
        <p:spPr>
          <a:xfrm>
            <a:off x="11276556" y="8063454"/>
            <a:ext cx="2902529" cy="843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366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Capital market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7818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180" name="Google Shape;18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495" y="8194582"/>
            <a:ext cx="3917594" cy="1999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181" name="Google Shape;18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32834" y="1"/>
            <a:ext cx="11150363" cy="178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/>
          <p:nvPr>
            <p:ph idx="7" type="ctrTitle"/>
          </p:nvPr>
        </p:nvSpPr>
        <p:spPr>
          <a:xfrm>
            <a:off x="9270500" y="364937"/>
            <a:ext cx="7123215" cy="935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5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Noto Sans"/>
              <a:buNone/>
            </a:pPr>
            <a:r>
              <a:rPr b="0" i="0" lang="zh-CN" sz="80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银行职位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" id="183" name="Google Shape;18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1091" y="8433626"/>
            <a:ext cx="3955339" cy="152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20104100" cy="1129184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/>
          <p:nvPr/>
        </p:nvSpPr>
        <p:spPr>
          <a:xfrm>
            <a:off x="1049628" y="771469"/>
            <a:ext cx="12082888" cy="8444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675" lIns="75375" spcFirstLastPara="1" rIns="75375" wrap="square" tIns="37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商科选择二：银行零售业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2020-04-13T18:13:28Z</dcterms:created>
  <dc:creator>Hai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2020-03-18T00:00:00Z</vt:filetime>
  </property>
  <property fmtid="{D5CDD505-2E9C-101B-9397-08002B2CF9AE}" pid="3" name="LastSaved">
    <vt:filetime>2020-04-13T00:00:00Z</vt:filetime>
  </property>
</Properties>
</file>